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88" r:id="rId3"/>
    <p:sldId id="289" r:id="rId4"/>
    <p:sldId id="300" r:id="rId5"/>
    <p:sldId id="290" r:id="rId6"/>
    <p:sldId id="285" r:id="rId7"/>
    <p:sldId id="286" r:id="rId8"/>
    <p:sldId id="287" r:id="rId9"/>
    <p:sldId id="257" r:id="rId10"/>
    <p:sldId id="299" r:id="rId11"/>
    <p:sldId id="263" r:id="rId12"/>
    <p:sldId id="264" r:id="rId13"/>
    <p:sldId id="265" r:id="rId14"/>
    <p:sldId id="266" r:id="rId15"/>
    <p:sldId id="267" r:id="rId16"/>
    <p:sldId id="268" r:id="rId17"/>
    <p:sldId id="294" r:id="rId18"/>
    <p:sldId id="292" r:id="rId19"/>
    <p:sldId id="291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95" r:id="rId37"/>
    <p:sldId id="298" r:id="rId38"/>
    <p:sldId id="296" r:id="rId39"/>
    <p:sldId id="293" r:id="rId40"/>
    <p:sldId id="297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Хохлова Карима Фаизовна" initials="ХКФ" lastIdx="1" clrIdx="0">
    <p:extLst>
      <p:ext uri="{19B8F6BF-5375-455C-9EA6-DF929625EA0E}">
        <p15:presenceInfo xmlns:p15="http://schemas.microsoft.com/office/powerpoint/2012/main" userId="S::hohlovakarima.k@edu.rea.ru::6967277b-eb1f-4026-9987-781dedb9f6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>
        <p:scale>
          <a:sx n="104" d="100"/>
          <a:sy n="104" d="100"/>
        </p:scale>
        <p:origin x="840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01171-6835-684E-A4E1-1EE5795CFEF6}" type="datetimeFigureOut">
              <a:rPr lang="en-RU" smtClean="0"/>
              <a:t>28.12.2020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FEECF-D1C0-8542-80EB-3927442DE42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54615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57B2E-A2EA-3847-B362-1E4138E47144}" type="datetime1">
              <a:rPr lang="ru-RU" smtClean="0"/>
              <a:t>28.12.2020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8792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0025D-1E9A-1542-82C1-77984E0F83BB}" type="datetime1">
              <a:rPr lang="ru-RU" smtClean="0"/>
              <a:t>28.12.2020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2625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FDE5-6B92-464D-B367-9746A7C8C927}" type="datetime1">
              <a:rPr lang="ru-RU" smtClean="0"/>
              <a:t>28.12.2020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302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A4E7-ADBA-5A40-AE29-D34881B42265}" type="datetime1">
              <a:rPr lang="ru-RU" smtClean="0"/>
              <a:t>28.12.2020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267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3809F-C870-BC44-A2F2-EB1F14CDB613}" type="datetime1">
              <a:rPr lang="ru-RU" smtClean="0"/>
              <a:t>28.12.2020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78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C092-D6FC-7341-BFE1-B3D98DD70323}" type="datetime1">
              <a:rPr lang="ru-RU" smtClean="0"/>
              <a:t>28.12.2020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517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86393-B34A-2D44-BEC4-1929EE86FE6F}" type="datetime1">
              <a:rPr lang="ru-RU" smtClean="0"/>
              <a:t>28.12.2020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61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C5D0-BBF8-274C-8259-F6189D7F36A9}" type="datetime1">
              <a:rPr lang="ru-RU" smtClean="0"/>
              <a:t>28.12.2020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391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D230-5345-ED4E-8AC6-E0E080A47217}" type="datetime1">
              <a:rPr lang="ru-RU" smtClean="0"/>
              <a:t>28.12.2020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161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F24A7-3CA3-784A-A763-FA2914958B7F}" type="datetime1">
              <a:rPr lang="ru-RU" smtClean="0"/>
              <a:t>28.12.2020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906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EF2EE-71C1-1746-989C-60D7B58922DE}" type="datetime1">
              <a:rPr lang="ru-RU" smtClean="0"/>
              <a:t>28.12.2020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09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1960" y="0"/>
            <a:ext cx="1051560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1507E-8C52-CB4D-A980-6011D4B96DE7}" type="datetime1">
              <a:rPr lang="ru-RU" smtClean="0"/>
              <a:t>28.12.2020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D8B2B-7ECE-4DAC-B38A-CAEDFD525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807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ru-RU" sz="3600" dirty="0"/>
            </a:br>
            <a:br>
              <a:rPr lang="ru-RU" sz="3600" dirty="0"/>
            </a:br>
            <a:r>
              <a:rPr lang="ru-RU" sz="3600" b="1" dirty="0">
                <a:solidFill>
                  <a:schemeClr val="accent5">
                    <a:lumMod val="50000"/>
                  </a:schemeClr>
                </a:solidFill>
              </a:rPr>
              <a:t>Методы </a:t>
            </a: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</a:rPr>
              <a:t>Data mining </a:t>
            </a:r>
            <a:r>
              <a:rPr lang="ru-RU" sz="3600" b="1" dirty="0">
                <a:solidFill>
                  <a:schemeClr val="accent5">
                    <a:lumMod val="50000"/>
                  </a:schemeClr>
                </a:solidFill>
              </a:rPr>
              <a:t>в исследовании и прогнозировании дифференциации регионов РФ по уровню бедности и ожидаемой продолжительности жизни</a:t>
            </a:r>
            <a:br>
              <a:rPr lang="ru-RU" sz="3600" dirty="0"/>
            </a:br>
            <a:endParaRPr lang="ru-RU" sz="3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51617"/>
          </a:xfrm>
        </p:spPr>
        <p:txBody>
          <a:bodyPr>
            <a:normAutofit/>
          </a:bodyPr>
          <a:lstStyle/>
          <a:p>
            <a:r>
              <a:rPr lang="ru-RU" dirty="0"/>
              <a:t>Выполнили студенты:</a:t>
            </a:r>
          </a:p>
          <a:p>
            <a:r>
              <a:rPr lang="ru-RU" dirty="0" err="1"/>
              <a:t>Карташев</a:t>
            </a:r>
            <a:r>
              <a:rPr lang="ru-RU" dirty="0"/>
              <a:t> Кирилл, Концевая Юлия, </a:t>
            </a:r>
          </a:p>
          <a:p>
            <a:r>
              <a:rPr lang="ru-RU" dirty="0"/>
              <a:t>Серкова Елена, Хохлова Карима,</a:t>
            </a:r>
          </a:p>
          <a:p>
            <a:r>
              <a:rPr lang="ru-RU" dirty="0"/>
              <a:t>Щербаков Николай</a:t>
            </a:r>
          </a:p>
          <a:p>
            <a:r>
              <a:rPr lang="ru-RU" dirty="0"/>
              <a:t>Научный руководитель: д.э.н., проф. Зарова Е.В.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58" y="28520"/>
            <a:ext cx="19050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6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5F124C5-5F49-8E44-83EF-F0E87C4E1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446951"/>
              </p:ext>
            </p:extLst>
          </p:nvPr>
        </p:nvGraphicFramePr>
        <p:xfrm>
          <a:off x="409903" y="1971217"/>
          <a:ext cx="2785241" cy="46120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04697">
                  <a:extLst>
                    <a:ext uri="{9D8B030D-6E8A-4147-A177-3AD203B41FA5}">
                      <a16:colId xmlns:a16="http://schemas.microsoft.com/office/drawing/2014/main" val="3260780276"/>
                    </a:ext>
                  </a:extLst>
                </a:gridCol>
                <a:gridCol w="680544">
                  <a:extLst>
                    <a:ext uri="{9D8B030D-6E8A-4147-A177-3AD203B41FA5}">
                      <a16:colId xmlns:a16="http://schemas.microsoft.com/office/drawing/2014/main" val="3462990562"/>
                    </a:ext>
                  </a:extLst>
                </a:gridCol>
              </a:tblGrid>
              <a:tr h="1987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г. Москва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691951,7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0901501"/>
                  </a:ext>
                </a:extLst>
              </a:tr>
              <a:tr h="1987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Сахалинская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566054,9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08008963"/>
                  </a:ext>
                </a:extLst>
              </a:tr>
              <a:tr h="1987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Ямало-Ненецкий авт. округ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556594,9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48196620"/>
                  </a:ext>
                </a:extLst>
              </a:tr>
              <a:tr h="1987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Ненецкий авт. округ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513891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5512340"/>
                  </a:ext>
                </a:extLst>
              </a:tr>
              <a:tr h="1987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Магаданская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513393,4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7229284"/>
                  </a:ext>
                </a:extLst>
              </a:tr>
              <a:tr h="1987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Республика Саха (Якутия)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475432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4238907"/>
                  </a:ext>
                </a:extLst>
              </a:tr>
              <a:tr h="1987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г. Санкт-Петербург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460381,1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5100374"/>
                  </a:ext>
                </a:extLst>
              </a:tr>
              <a:tr h="1987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Ханты-Мансийский авт. округ - Югра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456516,1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8280032"/>
                  </a:ext>
                </a:extLst>
              </a:tr>
              <a:tr h="1987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Московская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449802,7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6066042"/>
                  </a:ext>
                </a:extLst>
              </a:tr>
              <a:tr h="1987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Хабаровский край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432113,7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02996066"/>
                  </a:ext>
                </a:extLst>
              </a:tr>
              <a:tr h="1987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Камчатский край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416961,2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8306408"/>
                  </a:ext>
                </a:extLst>
              </a:tr>
              <a:tr h="1987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Тюменская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401024,4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8021134"/>
                  </a:ext>
                </a:extLst>
              </a:tr>
              <a:tr h="1987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Мурманская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400221,6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3420544"/>
                  </a:ext>
                </a:extLst>
              </a:tr>
              <a:tr h="1987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Тюменская область без авт. округов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396490,7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1276033"/>
                  </a:ext>
                </a:extLst>
              </a:tr>
              <a:tr h="1987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Краснодарский край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379576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3192239"/>
                  </a:ext>
                </a:extLst>
              </a:tr>
              <a:tr h="1987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Республика Татарстан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366343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4517452"/>
                  </a:ext>
                </a:extLst>
              </a:tr>
              <a:tr h="1987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Воронежская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362750,7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1304330"/>
                  </a:ext>
                </a:extLst>
              </a:tr>
              <a:tr h="1987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Архангельская область без авт. округа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356139,8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5374237"/>
                  </a:ext>
                </a:extLst>
              </a:tr>
              <a:tr h="1987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Приморский край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343320,2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2391415"/>
                  </a:ext>
                </a:extLst>
              </a:tr>
              <a:tr h="1987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Липецкая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338528,6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6285894"/>
                  </a:ext>
                </a:extLst>
              </a:tr>
              <a:tr h="1987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Нижегородская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334445,7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05583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D5C7D0B-78B4-7B4C-BD32-94B324EBA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348889"/>
              </p:ext>
            </p:extLst>
          </p:nvPr>
        </p:nvGraphicFramePr>
        <p:xfrm>
          <a:off x="3372342" y="1971217"/>
          <a:ext cx="2695542" cy="45858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33201">
                  <a:extLst>
                    <a:ext uri="{9D8B030D-6E8A-4147-A177-3AD203B41FA5}">
                      <a16:colId xmlns:a16="http://schemas.microsoft.com/office/drawing/2014/main" val="984700192"/>
                    </a:ext>
                  </a:extLst>
                </a:gridCol>
                <a:gridCol w="562341">
                  <a:extLst>
                    <a:ext uri="{9D8B030D-6E8A-4147-A177-3AD203B41FA5}">
                      <a16:colId xmlns:a16="http://schemas.microsoft.com/office/drawing/2014/main" val="751341277"/>
                    </a:ext>
                  </a:extLst>
                </a:gridCol>
              </a:tblGrid>
              <a:tr h="21837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Амурская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329295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13542678"/>
                  </a:ext>
                </a:extLst>
              </a:tr>
              <a:tr h="21837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Ростовская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328329,1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7779945"/>
                  </a:ext>
                </a:extLst>
              </a:tr>
              <a:tr h="21837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Ленинградская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327010,9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8462689"/>
                  </a:ext>
                </a:extLst>
              </a:tr>
              <a:tr h="21837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Республика Башкортостан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319050,6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4687011"/>
                  </a:ext>
                </a:extLst>
              </a:tr>
              <a:tr h="21837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Пермский край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314847,1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751819"/>
                  </a:ext>
                </a:extLst>
              </a:tr>
              <a:tr h="21837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Красноярский край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312278,6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0768350"/>
                  </a:ext>
                </a:extLst>
              </a:tr>
              <a:tr h="21837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Республика Коми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312247,1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2532213"/>
                  </a:ext>
                </a:extLst>
              </a:tr>
              <a:tr h="21837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Архангельская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312247,1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553632"/>
                  </a:ext>
                </a:extLst>
              </a:tr>
              <a:tr h="21837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Республика Карелия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310655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3032412"/>
                  </a:ext>
                </a:extLst>
              </a:tr>
              <a:tr h="21837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Белгородская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309904,7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3515960"/>
                  </a:ext>
                </a:extLst>
              </a:tr>
              <a:tr h="21837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Новосибирская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308433,8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3715988"/>
                  </a:ext>
                </a:extLst>
              </a:tr>
              <a:tr h="21837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Самарская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306636,5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1946328"/>
                  </a:ext>
                </a:extLst>
              </a:tr>
              <a:tr h="21837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Калужская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299983,3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145222"/>
                  </a:ext>
                </a:extLst>
              </a:tr>
              <a:tr h="21837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Новгородская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296387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6974104"/>
                  </a:ext>
                </a:extLst>
              </a:tr>
              <a:tr h="21837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Ярославская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295228,1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4310087"/>
                  </a:ext>
                </a:extLst>
              </a:tr>
              <a:tr h="21837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Тульская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293815,6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1837969"/>
                  </a:ext>
                </a:extLst>
              </a:tr>
              <a:tr h="21837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Брянская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292677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0401626"/>
                  </a:ext>
                </a:extLst>
              </a:tr>
              <a:tr h="21837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Курская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291339,2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5161167"/>
                  </a:ext>
                </a:extLst>
              </a:tr>
              <a:tr h="21837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Тамбовская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288158,7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2672437"/>
                  </a:ext>
                </a:extLst>
              </a:tr>
              <a:tr h="21837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Республика Адыгея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286480,5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2113440"/>
                  </a:ext>
                </a:extLst>
              </a:tr>
              <a:tr h="21837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Забайкальский край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283227,2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202684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892EDA6-51F3-6541-9F1D-55E305A69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440379"/>
              </p:ext>
            </p:extLst>
          </p:nvPr>
        </p:nvGraphicFramePr>
        <p:xfrm>
          <a:off x="6175494" y="1993230"/>
          <a:ext cx="2785241" cy="4548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04187">
                  <a:extLst>
                    <a:ext uri="{9D8B030D-6E8A-4147-A177-3AD203B41FA5}">
                      <a16:colId xmlns:a16="http://schemas.microsoft.com/office/drawing/2014/main" val="1132412908"/>
                    </a:ext>
                  </a:extLst>
                </a:gridCol>
                <a:gridCol w="581054">
                  <a:extLst>
                    <a:ext uri="{9D8B030D-6E8A-4147-A177-3AD203B41FA5}">
                      <a16:colId xmlns:a16="http://schemas.microsoft.com/office/drawing/2014/main" val="4211084432"/>
                    </a:ext>
                  </a:extLst>
                </a:gridCol>
              </a:tblGrid>
              <a:tr h="18996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Республика Бурятия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279018,4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1341207242"/>
                  </a:ext>
                </a:extLst>
              </a:tr>
              <a:tr h="18996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Ставропольский край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277325,2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499900023"/>
                  </a:ext>
                </a:extLst>
              </a:tr>
              <a:tr h="18996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Приволжский федеральный округ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277325,2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1541810741"/>
                  </a:ext>
                </a:extLst>
              </a:tr>
              <a:tr h="18996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Республика Дагестан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273918,9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2584946522"/>
                  </a:ext>
                </a:extLst>
              </a:tr>
              <a:tr h="18996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Калининградская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271015,1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1323184695"/>
                  </a:ext>
                </a:extLst>
              </a:tr>
              <a:tr h="18996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Тверская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267756,6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190675724"/>
                  </a:ext>
                </a:extLst>
              </a:tr>
              <a:tr h="18996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Орловская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267050,6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2277844562"/>
                  </a:ext>
                </a:extLst>
              </a:tr>
              <a:tr h="18996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Рязанская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265634,7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431603882"/>
                  </a:ext>
                </a:extLst>
              </a:tr>
              <a:tr h="18996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Смоленская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265461,2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3742146059"/>
                  </a:ext>
                </a:extLst>
              </a:tr>
              <a:tr h="18996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г. Севастополь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262153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1389504837"/>
                  </a:ext>
                </a:extLst>
              </a:tr>
              <a:tr h="18996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Омская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261970,6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1139640819"/>
                  </a:ext>
                </a:extLst>
              </a:tr>
              <a:tr h="18996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Владимирская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261674,5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1880605604"/>
                  </a:ext>
                </a:extLst>
              </a:tr>
              <a:tr h="18996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Республика Хакасия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259041,1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3285009018"/>
                  </a:ext>
                </a:extLst>
              </a:tr>
              <a:tr h="18996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Томская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257193,5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3400555354"/>
                  </a:ext>
                </a:extLst>
              </a:tr>
              <a:tr h="18996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Оренбургская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257058,8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2264173586"/>
                  </a:ext>
                </a:extLst>
              </a:tr>
              <a:tr h="18996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Астраханская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256564,3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185705732"/>
                  </a:ext>
                </a:extLst>
              </a:tr>
              <a:tr h="18996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Волгоградская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255529,5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718731816"/>
                  </a:ext>
                </a:extLst>
              </a:tr>
              <a:tr h="18996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Челябинская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253435,1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3771850349"/>
                  </a:ext>
                </a:extLst>
              </a:tr>
              <a:tr h="369782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Республика Северная Осетия - Алания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252277,8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1700665271"/>
                  </a:ext>
                </a:extLst>
              </a:tr>
              <a:tr h="18996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Пензенская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251801,3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2187104108"/>
                  </a:ext>
                </a:extLst>
              </a:tr>
              <a:tr h="18996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Иркутская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251593,3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2428679210"/>
                  </a:ext>
                </a:extLst>
              </a:tr>
              <a:tr h="18996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Костромская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249843,4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3614638664"/>
                  </a:ext>
                </a:extLst>
              </a:tr>
              <a:tr h="18996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Удмуртская Республика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249098,7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396506355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635A94-5FE1-F149-A15B-E1B19B31A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944452"/>
              </p:ext>
            </p:extLst>
          </p:nvPr>
        </p:nvGraphicFramePr>
        <p:xfrm>
          <a:off x="9068345" y="1993229"/>
          <a:ext cx="2785241" cy="44996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0574">
                  <a:extLst>
                    <a:ext uri="{9D8B030D-6E8A-4147-A177-3AD203B41FA5}">
                      <a16:colId xmlns:a16="http://schemas.microsoft.com/office/drawing/2014/main" val="1507606530"/>
                    </a:ext>
                  </a:extLst>
                </a:gridCol>
                <a:gridCol w="744667">
                  <a:extLst>
                    <a:ext uri="{9D8B030D-6E8A-4147-A177-3AD203B41FA5}">
                      <a16:colId xmlns:a16="http://schemas.microsoft.com/office/drawing/2014/main" val="79014206"/>
                    </a:ext>
                  </a:extLst>
                </a:gridCol>
              </a:tblGrid>
              <a:tr h="20999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Псковская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246167,4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7175207"/>
                  </a:ext>
                </a:extLst>
              </a:tr>
              <a:tr h="20999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Ивановская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244773,1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8604907"/>
                  </a:ext>
                </a:extLst>
              </a:tr>
              <a:tr h="195822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Кировская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243728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6690735"/>
                  </a:ext>
                </a:extLst>
              </a:tr>
              <a:tr h="20999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Ульяновская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241466,5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2330318"/>
                  </a:ext>
                </a:extLst>
              </a:tr>
              <a:tr h="20999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Вологодская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237288,7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4655795"/>
                  </a:ext>
                </a:extLst>
              </a:tr>
              <a:tr h="20999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Алтайский край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235693,5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5939582"/>
                  </a:ext>
                </a:extLst>
              </a:tr>
              <a:tr h="195822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Кемеровская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234667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5881199"/>
                  </a:ext>
                </a:extLst>
              </a:tr>
              <a:tr h="20999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Республика Алтай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226794,6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3075367"/>
                  </a:ext>
                </a:extLst>
              </a:tr>
              <a:tr h="20999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Курганская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226089,3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1877915"/>
                  </a:ext>
                </a:extLst>
              </a:tr>
              <a:tr h="20999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Саратовская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225864,1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7045036"/>
                  </a:ext>
                </a:extLst>
              </a:tr>
              <a:tr h="38111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Кабардино-Балкарская Республика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219822,6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7836376"/>
                  </a:ext>
                </a:extLst>
              </a:tr>
              <a:tr h="20999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Республика Крым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212997,2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0443536"/>
                  </a:ext>
                </a:extLst>
              </a:tr>
              <a:tr h="20999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Чеченская Республика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211446,9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2892590"/>
                  </a:ext>
                </a:extLst>
              </a:tr>
              <a:tr h="20999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Чувашская Республика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209974,9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6359394"/>
                  </a:ext>
                </a:extLst>
              </a:tr>
              <a:tr h="20999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Республика Марий Эл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208082,2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8227381"/>
                  </a:ext>
                </a:extLst>
              </a:tr>
              <a:tr h="20999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Республика Мордовия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194619,4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0656430"/>
                  </a:ext>
                </a:extLst>
              </a:tr>
              <a:tr h="195822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Республика Калмыкия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171193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9070494"/>
                  </a:ext>
                </a:extLst>
              </a:tr>
              <a:tr h="20999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Республика Тыва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165225,1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4686265"/>
                  </a:ext>
                </a:extLst>
              </a:tr>
              <a:tr h="38111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Карачаево-Черкесская Республика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155349,9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8871190"/>
                  </a:ext>
                </a:extLst>
              </a:tr>
              <a:tr h="209996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Республика Ингушетия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110249,8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047361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F7E93A22-2462-6143-B9CF-F529BBE78DA2}"/>
              </a:ext>
            </a:extLst>
          </p:cNvPr>
          <p:cNvSpPr/>
          <p:nvPr/>
        </p:nvSpPr>
        <p:spPr>
          <a:xfrm>
            <a:off x="409903" y="973732"/>
            <a:ext cx="5486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Группирующая переменная – ВРП</a:t>
            </a:r>
            <a:r>
              <a:rPr lang="en-US" dirty="0"/>
              <a:t>/</a:t>
            </a:r>
            <a:r>
              <a:rPr lang="ru-RU" dirty="0"/>
              <a:t>чел</a:t>
            </a:r>
            <a:r>
              <a:rPr lang="en-US" dirty="0"/>
              <a:t>, </a:t>
            </a:r>
            <a:r>
              <a:rPr lang="ru-RU" dirty="0"/>
              <a:t>тыс. руб., 2018</a:t>
            </a:r>
          </a:p>
          <a:p>
            <a:r>
              <a:rPr lang="ru-RU" dirty="0" err="1"/>
              <a:t>Квартильное</a:t>
            </a:r>
            <a:r>
              <a:rPr lang="ru-RU" dirty="0"/>
              <a:t> распределение: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EB14AE5-313A-FB45-A715-724E6032A4C5}"/>
              </a:ext>
            </a:extLst>
          </p:cNvPr>
          <p:cNvSpPr txBox="1">
            <a:spLocks/>
          </p:cNvSpPr>
          <p:nvPr/>
        </p:nvSpPr>
        <p:spPr>
          <a:xfrm>
            <a:off x="409903" y="365125"/>
            <a:ext cx="11256580" cy="717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Группировка регионов РФ по уровню экономического развития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1756EB-4C4B-3E4F-A41B-791072D9E488}"/>
              </a:ext>
            </a:extLst>
          </p:cNvPr>
          <p:cNvSpPr txBox="1"/>
          <p:nvPr/>
        </p:nvSpPr>
        <p:spPr>
          <a:xfrm>
            <a:off x="1151359" y="158699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1-й квартиль</a:t>
            </a:r>
            <a:endParaRPr lang="x-non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D854CF-08EE-924A-9C4F-79DBDAF47BDA}"/>
              </a:ext>
            </a:extLst>
          </p:cNvPr>
          <p:cNvSpPr txBox="1"/>
          <p:nvPr/>
        </p:nvSpPr>
        <p:spPr>
          <a:xfrm>
            <a:off x="3846901" y="158699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2-й квартиль</a:t>
            </a:r>
            <a:endParaRPr lang="x-non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BDFF89-6CF3-3849-9CC9-7E6397229906}"/>
              </a:ext>
            </a:extLst>
          </p:cNvPr>
          <p:cNvSpPr txBox="1"/>
          <p:nvPr/>
        </p:nvSpPr>
        <p:spPr>
          <a:xfrm>
            <a:off x="6793502" y="158699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3-й квартиль</a:t>
            </a:r>
            <a:endParaRPr lang="x-non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B5AF01-3557-DD45-B254-78B0B6ADC851}"/>
              </a:ext>
            </a:extLst>
          </p:cNvPr>
          <p:cNvSpPr txBox="1"/>
          <p:nvPr/>
        </p:nvSpPr>
        <p:spPr>
          <a:xfrm>
            <a:off x="9599221" y="158699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4-й квартиль</a:t>
            </a:r>
            <a:endParaRPr lang="x-non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B97693-8474-B74A-8395-2BAD3EDE238F}"/>
              </a:ext>
            </a:extLst>
          </p:cNvPr>
          <p:cNvSpPr/>
          <p:nvPr/>
        </p:nvSpPr>
        <p:spPr>
          <a:xfrm>
            <a:off x="9068345" y="1993228"/>
            <a:ext cx="2785240" cy="4499637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A2A17F-2582-A74E-8396-3221CC7BEF4A}"/>
              </a:ext>
            </a:extLst>
          </p:cNvPr>
          <p:cNvSpPr/>
          <p:nvPr/>
        </p:nvSpPr>
        <p:spPr>
          <a:xfrm>
            <a:off x="6162584" y="1993230"/>
            <a:ext cx="2785241" cy="4499645"/>
          </a:xfrm>
          <a:prstGeom prst="rect">
            <a:avLst/>
          </a:prstGeom>
          <a:solidFill>
            <a:schemeClr val="accent2">
              <a:lumMod val="7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377438-757A-374B-8C35-F3F4790D5F4F}"/>
              </a:ext>
            </a:extLst>
          </p:cNvPr>
          <p:cNvSpPr/>
          <p:nvPr/>
        </p:nvSpPr>
        <p:spPr>
          <a:xfrm>
            <a:off x="3395711" y="1956323"/>
            <a:ext cx="2695542" cy="4585895"/>
          </a:xfrm>
          <a:prstGeom prst="rect">
            <a:avLst/>
          </a:prstGeom>
          <a:solidFill>
            <a:srgbClr val="FFFF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EDBBBE-1864-8B40-8CE0-CB9EECD919D1}"/>
              </a:ext>
            </a:extLst>
          </p:cNvPr>
          <p:cNvSpPr/>
          <p:nvPr/>
        </p:nvSpPr>
        <p:spPr>
          <a:xfrm>
            <a:off x="443595" y="1997406"/>
            <a:ext cx="2785241" cy="4585887"/>
          </a:xfrm>
          <a:prstGeom prst="rect">
            <a:avLst/>
          </a:prstGeom>
          <a:solidFill>
            <a:srgbClr val="00B05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5195DD-08AB-6C4E-BAB6-DB36CD68A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4135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007" y="1479414"/>
            <a:ext cx="8219088" cy="498323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79" y="1228068"/>
            <a:ext cx="2931731" cy="1946056"/>
          </a:xfrm>
          <a:prstGeom prst="rect">
            <a:avLst/>
          </a:prstGeom>
          <a:ln w="0">
            <a:solidFill>
              <a:srgbClr val="C00000"/>
            </a:solidFill>
          </a:ln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4B71080-8850-764E-B637-51332D6C8015}"/>
              </a:ext>
            </a:extLst>
          </p:cNvPr>
          <p:cNvSpPr txBox="1">
            <a:spLocks/>
          </p:cNvSpPr>
          <p:nvPr/>
        </p:nvSpPr>
        <p:spPr>
          <a:xfrm>
            <a:off x="409903" y="365125"/>
            <a:ext cx="11256580" cy="717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Стандартизация исходных значений для целей кластерного анализа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D500BE-2FE3-494D-ADA4-3B608029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2020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214" y="1496191"/>
            <a:ext cx="9217572" cy="5156858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2217683" y="3626069"/>
            <a:ext cx="824011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038DC17-5B2C-D34C-88F1-1492A7416FBF}"/>
              </a:ext>
            </a:extLst>
          </p:cNvPr>
          <p:cNvSpPr txBox="1">
            <a:spLocks/>
          </p:cNvSpPr>
          <p:nvPr/>
        </p:nvSpPr>
        <p:spPr>
          <a:xfrm>
            <a:off x="409903" y="365125"/>
            <a:ext cx="11256580" cy="717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Иерархический кластерный анализ – определение гипотетического числа кластеров регионов по показателям социально-экономического развития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665CC-DC3D-F74E-BF4E-13597F65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9703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704" y="365126"/>
            <a:ext cx="3948576" cy="513881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704" y="5503943"/>
            <a:ext cx="3948576" cy="10668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72662" y="1870841"/>
            <a:ext cx="5139559" cy="2785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Условие статистической значимости </a:t>
            </a:r>
            <a:r>
              <a:rPr lang="ru-RU" sz="2400" dirty="0" err="1">
                <a:solidFill>
                  <a:schemeClr val="tx1"/>
                </a:solidFill>
              </a:rPr>
              <a:t>кластерообразующей</a:t>
            </a:r>
            <a:r>
              <a:rPr lang="ru-RU" sz="2400" dirty="0">
                <a:solidFill>
                  <a:schemeClr val="tx1"/>
                </a:solidFill>
              </a:rPr>
              <a:t> переменной:</a:t>
            </a:r>
          </a:p>
          <a:p>
            <a:r>
              <a:rPr lang="ru-RU" sz="2400" dirty="0">
                <a:solidFill>
                  <a:schemeClr val="tx1"/>
                </a:solidFill>
              </a:rPr>
              <a:t>Средняя из </a:t>
            </a:r>
            <a:r>
              <a:rPr lang="ru-RU" sz="2400" dirty="0" err="1">
                <a:solidFill>
                  <a:schemeClr val="tx1"/>
                </a:solidFill>
              </a:rPr>
              <a:t>внутрикластерных</a:t>
            </a:r>
            <a:r>
              <a:rPr lang="ru-RU" sz="2400" dirty="0">
                <a:solidFill>
                  <a:schemeClr val="tx1"/>
                </a:solidFill>
              </a:rPr>
              <a:t> дисперсий </a:t>
            </a:r>
            <a:r>
              <a:rPr lang="en-US" sz="2400" dirty="0">
                <a:solidFill>
                  <a:schemeClr val="tx1"/>
                </a:solidFill>
              </a:rPr>
              <a:t>&lt; </a:t>
            </a:r>
            <a:r>
              <a:rPr lang="ru-RU" sz="2400" dirty="0" err="1">
                <a:solidFill>
                  <a:schemeClr val="tx1"/>
                </a:solidFill>
              </a:rPr>
              <a:t>Межкластерной</a:t>
            </a:r>
            <a:r>
              <a:rPr lang="ru-RU" sz="2400" dirty="0">
                <a:solidFill>
                  <a:schemeClr val="tx1"/>
                </a:solidFill>
              </a:rPr>
              <a:t> дисперсии</a:t>
            </a:r>
          </a:p>
          <a:p>
            <a:endParaRPr lang="ru-RU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P&lt;0,05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7342F9F-58E4-CA49-88D1-1BB3ABA0E80F}"/>
              </a:ext>
            </a:extLst>
          </p:cNvPr>
          <p:cNvSpPr txBox="1">
            <a:spLocks/>
          </p:cNvSpPr>
          <p:nvPr/>
        </p:nvSpPr>
        <p:spPr>
          <a:xfrm>
            <a:off x="409903" y="365125"/>
            <a:ext cx="7088177" cy="808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Дисперсионный анализ </a:t>
            </a:r>
            <a:r>
              <a:rPr lang="ru-RU" dirty="0" err="1"/>
              <a:t>кластерообразующих</a:t>
            </a:r>
            <a:r>
              <a:rPr lang="ru-RU" dirty="0"/>
              <a:t> переменных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539767-9547-384E-8D72-B6BC12B98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41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31" y="956012"/>
            <a:ext cx="9995337" cy="5423767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11E331A-8117-F341-9BEE-9B2E75E88080}"/>
              </a:ext>
            </a:extLst>
          </p:cNvPr>
          <p:cNvSpPr txBox="1">
            <a:spLocks/>
          </p:cNvSpPr>
          <p:nvPr/>
        </p:nvSpPr>
        <p:spPr>
          <a:xfrm>
            <a:off x="409903" y="365125"/>
            <a:ext cx="11256580" cy="717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Средние значения переменных по кластерам регионов РФ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1BBCAD-4DF3-1341-B1AB-90F0DE1C0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600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5822" y="365124"/>
            <a:ext cx="3541986" cy="1327041"/>
          </a:xfrm>
        </p:spPr>
        <p:txBody>
          <a:bodyPr>
            <a:noAutofit/>
          </a:bodyPr>
          <a:lstStyle/>
          <a:p>
            <a:r>
              <a:rPr lang="ru-RU" sz="2400" dirty="0"/>
              <a:t>Региональные кластеры по показателям социально-экономического развития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682" y="4446038"/>
            <a:ext cx="4203318" cy="2227872"/>
          </a:xfrm>
          <a:prstGeom prst="rect">
            <a:avLst/>
          </a:prstGeom>
        </p:spPr>
      </p:pic>
      <p:sp>
        <p:nvSpPr>
          <p:cNvPr id="4" name="Блок-схема: процесс 3"/>
          <p:cNvSpPr/>
          <p:nvPr/>
        </p:nvSpPr>
        <p:spPr>
          <a:xfrm>
            <a:off x="7988682" y="3226677"/>
            <a:ext cx="4142965" cy="1124605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Регионы 3-го кластера (</a:t>
            </a:r>
            <a:r>
              <a:rPr lang="ru-RU" sz="2400" b="1" dirty="0">
                <a:solidFill>
                  <a:srgbClr val="FF0000"/>
                </a:solidFill>
              </a:rPr>
              <a:t>10</a:t>
            </a: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822" y="622243"/>
            <a:ext cx="3683219" cy="61341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773055" y="645017"/>
            <a:ext cx="3830366" cy="900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Регионы 2-го кластера (</a:t>
            </a:r>
            <a:r>
              <a:rPr lang="ru-RU" sz="2400" b="1" dirty="0">
                <a:solidFill>
                  <a:srgbClr val="FF0000"/>
                </a:solidFill>
              </a:rPr>
              <a:t>64</a:t>
            </a: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24" y="3463985"/>
            <a:ext cx="3665484" cy="320992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202324" y="2501462"/>
            <a:ext cx="3665484" cy="8723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</a:rPr>
              <a:t>Регионы 1-го кластера (</a:t>
            </a:r>
            <a:r>
              <a:rPr lang="ru-RU" sz="2000" b="1" dirty="0">
                <a:solidFill>
                  <a:srgbClr val="FF0000"/>
                </a:solidFill>
              </a:rPr>
              <a:t>11</a:t>
            </a:r>
            <a:r>
              <a:rPr lang="ru-RU" sz="20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BEDE8B-F909-EC4F-9E22-2FBA6ACF5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280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351" y="365125"/>
            <a:ext cx="11424745" cy="496723"/>
          </a:xfrm>
        </p:spPr>
        <p:txBody>
          <a:bodyPr>
            <a:noAutofit/>
          </a:bodyPr>
          <a:lstStyle/>
          <a:p>
            <a:r>
              <a:rPr lang="ru-RU" dirty="0"/>
              <a:t>Картограмма кластеров субъектов РФ по показателям социально-экономического развития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C378AE-5165-E64F-A240-A5742760C395}"/>
              </a:ext>
            </a:extLst>
          </p:cNvPr>
          <p:cNvSpPr txBox="1"/>
          <p:nvPr/>
        </p:nvSpPr>
        <p:spPr>
          <a:xfrm>
            <a:off x="357351" y="1046874"/>
            <a:ext cx="8492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Показатель, использованный при кластеризации – ВРП на душу населения, 2018 год</a:t>
            </a:r>
            <a:endParaRPr lang="x-non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BAFDBBE-9924-F544-BC18-B2B8559493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32" t="30303" r="1186" b="22511"/>
          <a:stretch/>
        </p:blipFill>
        <p:spPr>
          <a:xfrm>
            <a:off x="1974850" y="1529280"/>
            <a:ext cx="8242300" cy="496359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357D97A-5796-6747-8FE8-EFF37863AE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59" t="56061" r="87915" b="1948"/>
          <a:stretch/>
        </p:blipFill>
        <p:spPr>
          <a:xfrm>
            <a:off x="1295400" y="1665143"/>
            <a:ext cx="958850" cy="4227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D72256-8F1C-5145-87F7-3C47B1541AC0}"/>
              </a:ext>
            </a:extLst>
          </p:cNvPr>
          <p:cNvSpPr txBox="1"/>
          <p:nvPr/>
        </p:nvSpPr>
        <p:spPr>
          <a:xfrm>
            <a:off x="7375161" y="6192709"/>
            <a:ext cx="3661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*Картограмма построена на портале ЕХД</a:t>
            </a:r>
            <a:endParaRPr lang="x-none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E24C51-DE5C-3D41-9456-DF215431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346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E55C63-81BC-D74D-B33B-757ACBFC5BD5}"/>
              </a:ext>
            </a:extLst>
          </p:cNvPr>
          <p:cNvSpPr/>
          <p:nvPr/>
        </p:nvSpPr>
        <p:spPr>
          <a:xfrm>
            <a:off x="0" y="1935480"/>
            <a:ext cx="11277600" cy="2423161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75460"/>
            <a:ext cx="10393680" cy="274320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Проект 1. </a:t>
            </a:r>
            <a:b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Исследование и прогнозирование показателя «Уровень бедности» по регионам России. Анализ взаимозависимости уровня бедности и преступности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EF8ED5-3E59-734A-9880-8B0C576D2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231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180" y="0"/>
            <a:ext cx="11673020" cy="1143000"/>
          </a:xfrm>
        </p:spPr>
        <p:txBody>
          <a:bodyPr>
            <a:normAutofit/>
          </a:bodyPr>
          <a:lstStyle/>
          <a:p>
            <a:r>
              <a:rPr lang="ru-RU" b="1" dirty="0"/>
              <a:t>Группировка регионов РФ по квартилям показателя  «Уровень бедности, %»,  (2019 г.)</a:t>
            </a:r>
            <a:endParaRPr lang="ru-RU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00DF96-1486-EC4C-A047-03EC80AB0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774402"/>
              </p:ext>
            </p:extLst>
          </p:nvPr>
        </p:nvGraphicFramePr>
        <p:xfrm>
          <a:off x="335894" y="1651000"/>
          <a:ext cx="2695542" cy="4202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4624">
                  <a:extLst>
                    <a:ext uri="{9D8B030D-6E8A-4147-A177-3AD203B41FA5}">
                      <a16:colId xmlns:a16="http://schemas.microsoft.com/office/drawing/2014/main" val="861431638"/>
                    </a:ext>
                  </a:extLst>
                </a:gridCol>
                <a:gridCol w="310918">
                  <a:extLst>
                    <a:ext uri="{9D8B030D-6E8A-4147-A177-3AD203B41FA5}">
                      <a16:colId xmlns:a16="http://schemas.microsoft.com/office/drawing/2014/main" val="2291550172"/>
                    </a:ext>
                  </a:extLst>
                </a:gridCol>
              </a:tblGrid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Республика Тыва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34,7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13154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Республика Ингушетия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30,5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942102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Кабардино-Балкарская Республика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24,2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185927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Республика Алтай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24,2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574949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Еврейская автономная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23,9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320438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Республика Калмыкия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23,5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921445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Карачаево-Черкесская Республика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23,2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083447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Забайкальский край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21,5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62358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Чеченская Республика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20,7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745395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Республика Марий Эл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20,1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399946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Республика Бурятия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20,1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478849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Курганская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19,6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517487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Республика Хакасия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18,9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580059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Иркутская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18,1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979540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Республика Мордовия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18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342530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Республика Саха (Якутия)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17,9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312695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Алтайский край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17,6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677544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Красноярский край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17,5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350408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Чувашская Республика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17,4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58690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Республика Крым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17,2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691178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Смоленская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16,3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167595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Псковская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16,2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56441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7655687-C12F-E34D-BE9B-E5293D9A8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159469"/>
              </p:ext>
            </p:extLst>
          </p:nvPr>
        </p:nvGraphicFramePr>
        <p:xfrm>
          <a:off x="3093719" y="1661094"/>
          <a:ext cx="2695541" cy="4202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95984">
                  <a:extLst>
                    <a:ext uri="{9D8B030D-6E8A-4147-A177-3AD203B41FA5}">
                      <a16:colId xmlns:a16="http://schemas.microsoft.com/office/drawing/2014/main" val="2380067744"/>
                    </a:ext>
                  </a:extLst>
                </a:gridCol>
                <a:gridCol w="299557">
                  <a:extLst>
                    <a:ext uri="{9D8B030D-6E8A-4147-A177-3AD203B41FA5}">
                      <a16:colId xmlns:a16="http://schemas.microsoft.com/office/drawing/2014/main" val="2182548306"/>
                    </a:ext>
                  </a:extLst>
                </a:gridCol>
              </a:tblGrid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Республика Карелия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15,7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894514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Амурская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15,7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33087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Республика Коми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15,5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064110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Астраханская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15,5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139136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Саратовская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15,5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697894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Ульяновская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15,4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819929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Камчатский край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15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083470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Томская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14,8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765745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Кировская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14,7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665806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Тюменская область (без а/о)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14,7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608333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Республика Дагестан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14,6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465072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Оренбургская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14,3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91511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Ивановская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14,2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571136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Новосибирская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14,2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404856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Ставропольский край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14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320772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Кемеровская область - Кузбасс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14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396081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Новгородская 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13,9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477773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Пермский край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13,9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990204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Омская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13,9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836517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Брянская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13,8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435246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Орловская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13,7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62772"/>
                  </a:ext>
                </a:extLst>
              </a:tr>
              <a:tr h="19102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Калининградская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13,7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39078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95F9CE9-CDA3-BE4A-B3FC-27D177DA7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721808"/>
              </p:ext>
            </p:extLst>
          </p:nvPr>
        </p:nvGraphicFramePr>
        <p:xfrm>
          <a:off x="5851542" y="1651000"/>
          <a:ext cx="2695541" cy="41875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21161">
                  <a:extLst>
                    <a:ext uri="{9D8B030D-6E8A-4147-A177-3AD203B41FA5}">
                      <a16:colId xmlns:a16="http://schemas.microsoft.com/office/drawing/2014/main" val="648211899"/>
                    </a:ext>
                  </a:extLst>
                </a:gridCol>
                <a:gridCol w="274380">
                  <a:extLst>
                    <a:ext uri="{9D8B030D-6E8A-4147-A177-3AD203B41FA5}">
                      <a16:colId xmlns:a16="http://schemas.microsoft.com/office/drawing/2014/main" val="2789629539"/>
                    </a:ext>
                  </a:extLst>
                </a:gridCol>
              </a:tblGrid>
              <a:tr h="19940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Пензенская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13,7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123859"/>
                  </a:ext>
                </a:extLst>
              </a:tr>
              <a:tr h="19940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Республика Северная Осетия - Алания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13,5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785222"/>
                  </a:ext>
                </a:extLst>
              </a:tr>
              <a:tr h="19940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Приморский край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13,5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84163"/>
                  </a:ext>
                </a:extLst>
              </a:tr>
              <a:tr h="19940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Ростовская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13,3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315226"/>
                  </a:ext>
                </a:extLst>
              </a:tr>
              <a:tr h="19940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Вологодская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13,1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803308"/>
                  </a:ext>
                </a:extLst>
              </a:tr>
              <a:tr h="19940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Волгоградская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12,9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93940"/>
                  </a:ext>
                </a:extLst>
              </a:tr>
              <a:tr h="19940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Самарская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12,9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6888"/>
                  </a:ext>
                </a:extLst>
              </a:tr>
              <a:tr h="19940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Челябинская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12,8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080022"/>
                  </a:ext>
                </a:extLst>
              </a:tr>
              <a:tr h="19940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Рязанская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12,7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134824"/>
                  </a:ext>
                </a:extLst>
              </a:tr>
              <a:tr h="19940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Архангельская область (без а/о)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12,7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41580"/>
                  </a:ext>
                </a:extLst>
              </a:tr>
              <a:tr h="19940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Костромская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12,6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038695"/>
                  </a:ext>
                </a:extLst>
              </a:tr>
              <a:tr h="19940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Республика Адыгея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12,6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086420"/>
                  </a:ext>
                </a:extLst>
              </a:tr>
              <a:tr h="19940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Владимирская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12,5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84912"/>
                  </a:ext>
                </a:extLst>
              </a:tr>
              <a:tr h="19940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Удмуртская Республика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12,4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488198"/>
                  </a:ext>
                </a:extLst>
              </a:tr>
              <a:tr h="19940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Хабаровский край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12,2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885033"/>
                  </a:ext>
                </a:extLst>
              </a:tr>
              <a:tr h="19940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Республика Башкортостан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12,1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539166"/>
                  </a:ext>
                </a:extLst>
              </a:tr>
              <a:tr h="19940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Тверская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11,7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621186"/>
                  </a:ext>
                </a:extLst>
              </a:tr>
              <a:tr h="19940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г. Севастополь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11,6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616304"/>
                  </a:ext>
                </a:extLst>
              </a:tr>
              <a:tr h="19940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Мурманская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10,8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805043"/>
                  </a:ext>
                </a:extLst>
              </a:tr>
              <a:tr h="19940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Тамбовская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10,7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59461"/>
                  </a:ext>
                </a:extLst>
              </a:tr>
              <a:tr h="19940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Краснодарский край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10,7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43930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E83BE59-8A7F-5940-9A6E-88E247BB7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874451"/>
              </p:ext>
            </p:extLst>
          </p:nvPr>
        </p:nvGraphicFramePr>
        <p:xfrm>
          <a:off x="8609367" y="1680451"/>
          <a:ext cx="2695541" cy="41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93413">
                  <a:extLst>
                    <a:ext uri="{9D8B030D-6E8A-4147-A177-3AD203B41FA5}">
                      <a16:colId xmlns:a16="http://schemas.microsoft.com/office/drawing/2014/main" val="1313830448"/>
                    </a:ext>
                  </a:extLst>
                </a:gridCol>
                <a:gridCol w="302128">
                  <a:extLst>
                    <a:ext uri="{9D8B030D-6E8A-4147-A177-3AD203B41FA5}">
                      <a16:colId xmlns:a16="http://schemas.microsoft.com/office/drawing/2014/main" val="1066437198"/>
                    </a:ext>
                  </a:extLst>
                </a:gridCol>
              </a:tblGrid>
              <a:tr h="201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Тульская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10,3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64406"/>
                  </a:ext>
                </a:extLst>
              </a:tr>
              <a:tr h="201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Ярославская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10,3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582906"/>
                  </a:ext>
                </a:extLst>
              </a:tr>
              <a:tr h="201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Калужская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9,9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722283"/>
                  </a:ext>
                </a:extLst>
              </a:tr>
              <a:tr h="201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Курская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9,5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551347"/>
                  </a:ext>
                </a:extLst>
              </a:tr>
              <a:tr h="201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Ненецкий автономный округ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9,5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194939"/>
                  </a:ext>
                </a:extLst>
              </a:tr>
              <a:tr h="201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Нижегородская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9,4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11226"/>
                  </a:ext>
                </a:extLst>
              </a:tr>
              <a:tr h="201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Магаданская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8,9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054402"/>
                  </a:ext>
                </a:extLst>
              </a:tr>
              <a:tr h="201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Воронежская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8,9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102896"/>
                  </a:ext>
                </a:extLst>
              </a:tr>
              <a:tr h="201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Свердловская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8,9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284717"/>
                  </a:ext>
                </a:extLst>
              </a:tr>
              <a:tr h="36383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Ханты-Мансийский автономный округ - Югра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8,8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507012"/>
                  </a:ext>
                </a:extLst>
              </a:tr>
              <a:tr h="201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Ленинградская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8,7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475408"/>
                  </a:ext>
                </a:extLst>
              </a:tr>
              <a:tr h="201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Чукотский автономный округ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8,6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929478"/>
                  </a:ext>
                </a:extLst>
              </a:tr>
              <a:tr h="201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Липецкая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8,5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977172"/>
                  </a:ext>
                </a:extLst>
              </a:tr>
              <a:tr h="201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Сахалинская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7,7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024393"/>
                  </a:ext>
                </a:extLst>
              </a:tr>
              <a:tr h="201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Белгородская область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7,3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521762"/>
                  </a:ext>
                </a:extLst>
              </a:tr>
              <a:tr h="201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Московская область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6,9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135392"/>
                  </a:ext>
                </a:extLst>
              </a:tr>
              <a:tr h="201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Республика Татарстан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6,6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60961"/>
                  </a:ext>
                </a:extLst>
              </a:tr>
              <a:tr h="201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г. Москва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6,6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324533"/>
                  </a:ext>
                </a:extLst>
              </a:tr>
              <a:tr h="201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г. Санкт-Петербург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 dirty="0">
                          <a:effectLst/>
                        </a:rPr>
                        <a:t>5,6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018455"/>
                  </a:ext>
                </a:extLst>
              </a:tr>
              <a:tr h="20101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Ямало-Ненецкий автономный округ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sz="1100" u="none" strike="noStrike" dirty="0">
                          <a:effectLst/>
                        </a:rPr>
                        <a:t>5,6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26725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F90B355-B26F-754C-A8F7-4EE06157A0E6}"/>
              </a:ext>
            </a:extLst>
          </p:cNvPr>
          <p:cNvSpPr txBox="1"/>
          <p:nvPr/>
        </p:nvSpPr>
        <p:spPr>
          <a:xfrm>
            <a:off x="800100" y="128166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1-й квартиль</a:t>
            </a:r>
            <a:endParaRPr lang="x-non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06EC30-EB6D-6045-B962-5C8857787221}"/>
              </a:ext>
            </a:extLst>
          </p:cNvPr>
          <p:cNvSpPr txBox="1"/>
          <p:nvPr/>
        </p:nvSpPr>
        <p:spPr>
          <a:xfrm>
            <a:off x="3495642" y="128166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2-й квартиль</a:t>
            </a:r>
            <a:endParaRPr lang="x-non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BBBD2B-5317-644C-B03A-F3E68F79DF26}"/>
              </a:ext>
            </a:extLst>
          </p:cNvPr>
          <p:cNvSpPr txBox="1"/>
          <p:nvPr/>
        </p:nvSpPr>
        <p:spPr>
          <a:xfrm>
            <a:off x="6191184" y="128166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3-й квартиль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F9A9EE-DD2F-C941-8A61-77F579CC298F}"/>
              </a:ext>
            </a:extLst>
          </p:cNvPr>
          <p:cNvSpPr txBox="1"/>
          <p:nvPr/>
        </p:nvSpPr>
        <p:spPr>
          <a:xfrm>
            <a:off x="8886726" y="128166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4-й квартиль</a:t>
            </a:r>
            <a:endParaRPr lang="x-non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A43100-1E0C-3847-B3F7-1E1542ECA263}"/>
              </a:ext>
            </a:extLst>
          </p:cNvPr>
          <p:cNvSpPr/>
          <p:nvPr/>
        </p:nvSpPr>
        <p:spPr>
          <a:xfrm>
            <a:off x="335894" y="1651000"/>
            <a:ext cx="2695542" cy="4202440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428E3A-3934-0C43-966F-7C2722AA045D}"/>
              </a:ext>
            </a:extLst>
          </p:cNvPr>
          <p:cNvSpPr/>
          <p:nvPr/>
        </p:nvSpPr>
        <p:spPr>
          <a:xfrm>
            <a:off x="3093718" y="1651000"/>
            <a:ext cx="2695542" cy="4202440"/>
          </a:xfrm>
          <a:prstGeom prst="rect">
            <a:avLst/>
          </a:prstGeom>
          <a:solidFill>
            <a:schemeClr val="accent2">
              <a:lumMod val="7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5268C7-1EF0-B24A-918A-E33293704C12}"/>
              </a:ext>
            </a:extLst>
          </p:cNvPr>
          <p:cNvSpPr/>
          <p:nvPr/>
        </p:nvSpPr>
        <p:spPr>
          <a:xfrm>
            <a:off x="5789258" y="1636107"/>
            <a:ext cx="2695542" cy="4202440"/>
          </a:xfrm>
          <a:prstGeom prst="rect">
            <a:avLst/>
          </a:prstGeom>
          <a:solidFill>
            <a:srgbClr val="FFFF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326409-6530-FB49-AEA7-37F7B4867506}"/>
              </a:ext>
            </a:extLst>
          </p:cNvPr>
          <p:cNvSpPr/>
          <p:nvPr/>
        </p:nvSpPr>
        <p:spPr>
          <a:xfrm>
            <a:off x="8602029" y="1651000"/>
            <a:ext cx="2695542" cy="4202440"/>
          </a:xfrm>
          <a:prstGeom prst="rect">
            <a:avLst/>
          </a:prstGeom>
          <a:solidFill>
            <a:srgbClr val="00B05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1CB2AE-F7DA-3E4B-9A5E-7E859369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359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375" y="0"/>
            <a:ext cx="11653345" cy="1568777"/>
          </a:xfrm>
        </p:spPr>
        <p:txBody>
          <a:bodyPr>
            <a:normAutofit/>
          </a:bodyPr>
          <a:lstStyle/>
          <a:p>
            <a:r>
              <a:rPr lang="ru-RU" dirty="0"/>
              <a:t>Группировка регионов РФ по уровню бедности – доли населения с доходами ниже величины прожиточного минимума, %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6D834E8-83A3-7541-968E-A598F7D16A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2" t="65826" r="91086" b="2789"/>
          <a:stretch/>
        </p:blipFill>
        <p:spPr>
          <a:xfrm>
            <a:off x="1149854" y="1990830"/>
            <a:ext cx="904371" cy="366731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832AADD-9C45-294A-BA46-4D060D07A3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93" t="29583" r="930" b="22663"/>
          <a:stretch/>
        </p:blipFill>
        <p:spPr>
          <a:xfrm>
            <a:off x="2054225" y="1253494"/>
            <a:ext cx="8083550" cy="48267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8E7678-EEB1-4041-B035-0E4944561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908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7862" y="365125"/>
            <a:ext cx="10985938" cy="738461"/>
          </a:xfrm>
        </p:spPr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67862" y="1364121"/>
            <a:ext cx="1107520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020C22"/>
                </a:solidFill>
              </a:rPr>
              <a:t>Одними из важнейших направлений развития Российской Федерации являются повышение уровня жизни граждан и создание комфортных условий для их проживания.</a:t>
            </a:r>
          </a:p>
          <a:p>
            <a:pPr algn="just"/>
            <a:r>
              <a:rPr lang="ru-RU" dirty="0">
                <a:solidFill>
                  <a:srgbClr val="020C22"/>
                </a:solidFill>
              </a:rPr>
              <a:t>В Указе о национальных целях развития России до 2030 года среди национальных целей развития Российской Федерации на период до 2030 года определены:</a:t>
            </a:r>
          </a:p>
          <a:p>
            <a:pPr algn="just"/>
            <a:endParaRPr lang="ru-RU" dirty="0">
              <a:solidFill>
                <a:srgbClr val="020C22"/>
              </a:solidFill>
            </a:endParaRPr>
          </a:p>
          <a:p>
            <a:pPr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20C22"/>
                </a:solidFill>
              </a:rPr>
              <a:t>сохранение населения, здоровье и благополучие людей;</a:t>
            </a:r>
          </a:p>
          <a:p>
            <a:pPr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20C22"/>
                </a:solidFill>
              </a:rPr>
              <a:t>комфортная и безопасная среда для жизни;</a:t>
            </a:r>
          </a:p>
          <a:p>
            <a:pPr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rgbClr val="020C22"/>
              </a:solidFill>
            </a:endParaRPr>
          </a:p>
          <a:p>
            <a:pPr algn="just"/>
            <a:r>
              <a:rPr lang="ru-RU" dirty="0">
                <a:solidFill>
                  <a:srgbClr val="020C22"/>
                </a:solidFill>
              </a:rPr>
              <a:t>Установлены следующие целевые показатели, характеризующие достижение данных национальных целей к 2030 году:</a:t>
            </a:r>
          </a:p>
          <a:p>
            <a:pPr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rgbClr val="020C22"/>
              </a:solidFill>
            </a:endParaRPr>
          </a:p>
          <a:p>
            <a:pPr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20C22"/>
                </a:solidFill>
              </a:rPr>
              <a:t>повышение ожидаемой продолжительности жизни до 78 лет;</a:t>
            </a:r>
          </a:p>
          <a:p>
            <a:pPr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20C22"/>
                </a:solidFill>
              </a:rPr>
              <a:t>снижение уровня бедности в два раза по сравнению с показателем 2017 года;</a:t>
            </a:r>
          </a:p>
          <a:p>
            <a:pPr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rgbClr val="020C22"/>
              </a:solidFill>
            </a:endParaRPr>
          </a:p>
          <a:p>
            <a:pPr algn="just"/>
            <a:r>
              <a:rPr lang="ru-RU" dirty="0">
                <a:solidFill>
                  <a:srgbClr val="020C22"/>
                </a:solidFill>
              </a:rPr>
              <a:t>Для соответствия этому плану необходимо выработать систему показателей, влияя на которые можно достичь целевых индикаторов. Сделать это можно с помощью методов </a:t>
            </a:r>
            <a:r>
              <a:rPr lang="en-US" dirty="0">
                <a:solidFill>
                  <a:srgbClr val="020C22"/>
                </a:solidFill>
              </a:rPr>
              <a:t>Data Mining, </a:t>
            </a:r>
            <a:r>
              <a:rPr lang="ru-RU" dirty="0">
                <a:solidFill>
                  <a:srgbClr val="020C22"/>
                </a:solidFill>
              </a:rPr>
              <a:t>позволяющих выявлять скрытые связи и закономерности между показателями.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63051E-ADEF-3946-BDCE-FCC9F89E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2299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8125" r="54572"/>
          <a:stretch/>
        </p:blipFill>
        <p:spPr>
          <a:xfrm>
            <a:off x="252248" y="2008680"/>
            <a:ext cx="4736648" cy="40962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4C3F18-4086-E64F-A5C5-93D67133D9BA}"/>
              </a:ext>
            </a:extLst>
          </p:cNvPr>
          <p:cNvSpPr/>
          <p:nvPr/>
        </p:nvSpPr>
        <p:spPr>
          <a:xfrm>
            <a:off x="8606435" y="1940708"/>
            <a:ext cx="36930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apple-system"/>
              </a:rPr>
              <a:t>CODE_GDP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 – код по результатам ранжирования и разбиения на квартили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(по переменной ВРП на душу населения, 2018 год)</a:t>
            </a:r>
            <a:br>
              <a:rPr lang="ru-RU" dirty="0"/>
            </a:br>
            <a:br>
              <a:rPr lang="ru-RU" dirty="0"/>
            </a:br>
            <a:r>
              <a:rPr lang="en-US" dirty="0">
                <a:solidFill>
                  <a:srgbClr val="000000"/>
                </a:solidFill>
                <a:latin typeface="-apple-system"/>
              </a:rPr>
              <a:t>Code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_</a:t>
            </a:r>
            <a:r>
              <a:rPr lang="en-US" dirty="0" err="1">
                <a:solidFill>
                  <a:srgbClr val="000000"/>
                </a:solidFill>
                <a:latin typeface="-apple-system"/>
              </a:rPr>
              <a:t>Clust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 – 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код по результатам кластеризации, по показателям социально-экономического развития.</a:t>
            </a:r>
            <a:br>
              <a:rPr lang="ru-RU" dirty="0"/>
            </a:br>
            <a:br>
              <a:rPr lang="ru-RU" dirty="0"/>
            </a:br>
            <a:r>
              <a:rPr lang="en-US" dirty="0">
                <a:solidFill>
                  <a:srgbClr val="000000"/>
                </a:solidFill>
                <a:latin typeface="-apple-system"/>
              </a:rPr>
              <a:t>CODE_Bednost_19 – 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код по зависимой переменной, в данном случае Бедность.</a:t>
            </a:r>
            <a:endParaRPr lang="en-RU" dirty="0"/>
          </a:p>
        </p:txBody>
      </p:sp>
      <p:pic>
        <p:nvPicPr>
          <p:cNvPr id="9" name="Рисунок 2">
            <a:extLst>
              <a:ext uri="{FF2B5EF4-FFF2-40B4-BE49-F238E27FC236}">
                <a16:creationId xmlns:a16="http://schemas.microsoft.com/office/drawing/2014/main" id="{86BF0597-B98B-274A-B6A0-0A9F07856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76" t="8125"/>
          <a:stretch/>
        </p:blipFill>
        <p:spPr>
          <a:xfrm>
            <a:off x="2691974" y="1940708"/>
            <a:ext cx="5862942" cy="42321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2DB7DA-D594-1F43-ADA7-A38AFCC0B590}"/>
              </a:ext>
            </a:extLst>
          </p:cNvPr>
          <p:cNvSpPr txBox="1"/>
          <p:nvPr/>
        </p:nvSpPr>
        <p:spPr>
          <a:xfrm>
            <a:off x="2759868" y="1253235"/>
            <a:ext cx="2062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/>
              <a:t>Категориальный предиктор № 1</a:t>
            </a:r>
            <a:endParaRPr lang="en-RU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9AB962-21E2-AB43-B137-2837BF66EB2B}"/>
              </a:ext>
            </a:extLst>
          </p:cNvPr>
          <p:cNvSpPr/>
          <p:nvPr/>
        </p:nvSpPr>
        <p:spPr>
          <a:xfrm>
            <a:off x="4607778" y="897476"/>
            <a:ext cx="19413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/>
              <a:t>Исходная классификация по зависимой переменной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1E25A5-EFD3-8B47-8580-26DCD9D84C6B}"/>
              </a:ext>
            </a:extLst>
          </p:cNvPr>
          <p:cNvSpPr txBox="1"/>
          <p:nvPr/>
        </p:nvSpPr>
        <p:spPr>
          <a:xfrm>
            <a:off x="6722991" y="1239447"/>
            <a:ext cx="1722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/>
              <a:t>Категориальный предиктор № 2</a:t>
            </a:r>
            <a:endParaRPr lang="en-RU" sz="1600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9CA565C8-8F3E-E44E-BF50-820CE1C93F84}"/>
              </a:ext>
            </a:extLst>
          </p:cNvPr>
          <p:cNvSpPr txBox="1">
            <a:spLocks/>
          </p:cNvSpPr>
          <p:nvPr/>
        </p:nvSpPr>
        <p:spPr>
          <a:xfrm>
            <a:off x="409903" y="365125"/>
            <a:ext cx="11256580" cy="717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Закодированные переменные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923C63-A542-D044-8905-061A0959592F}"/>
              </a:ext>
            </a:extLst>
          </p:cNvPr>
          <p:cNvSpPr/>
          <p:nvPr/>
        </p:nvSpPr>
        <p:spPr>
          <a:xfrm>
            <a:off x="2654938" y="914401"/>
            <a:ext cx="1839006" cy="5258490"/>
          </a:xfrm>
          <a:prstGeom prst="rect">
            <a:avLst/>
          </a:prstGeom>
          <a:solidFill>
            <a:schemeClr val="accent5">
              <a:lumMod val="60000"/>
              <a:lumOff val="4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99441C-1207-4949-BA21-17C059E36C4C}"/>
              </a:ext>
            </a:extLst>
          </p:cNvPr>
          <p:cNvSpPr/>
          <p:nvPr/>
        </p:nvSpPr>
        <p:spPr>
          <a:xfrm>
            <a:off x="4529333" y="914400"/>
            <a:ext cx="2138927" cy="5258491"/>
          </a:xfrm>
          <a:prstGeom prst="rect">
            <a:avLst/>
          </a:prstGeom>
          <a:solidFill>
            <a:srgbClr val="7030A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96BBE-ED12-444F-98E7-479BC76029A2}"/>
              </a:ext>
            </a:extLst>
          </p:cNvPr>
          <p:cNvSpPr/>
          <p:nvPr/>
        </p:nvSpPr>
        <p:spPr>
          <a:xfrm>
            <a:off x="6613530" y="914399"/>
            <a:ext cx="1941386" cy="5324430"/>
          </a:xfrm>
          <a:prstGeom prst="rect">
            <a:avLst/>
          </a:prstGeom>
          <a:solidFill>
            <a:schemeClr val="accent6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D55F90-4FD6-3F48-ACE3-1B26BFC7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162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Задачи метода «случайный лес»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910" y="1998278"/>
            <a:ext cx="5770179" cy="32463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2D2A26-90A4-044B-B152-9482F0FC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6449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7862" y="365125"/>
            <a:ext cx="11592910" cy="559785"/>
          </a:xfrm>
        </p:spPr>
        <p:txBody>
          <a:bodyPr>
            <a:normAutofit/>
          </a:bodyPr>
          <a:lstStyle/>
          <a:p>
            <a:r>
              <a:rPr lang="ru-RU" dirty="0"/>
              <a:t>Метод «Случайный лес» – выбор переменных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967" y="1439917"/>
            <a:ext cx="7886700" cy="46537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51543-3DD0-4849-AEBB-AFA8C4E77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811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3269" y="365125"/>
            <a:ext cx="11080531" cy="685909"/>
          </a:xfrm>
        </p:spPr>
        <p:txBody>
          <a:bodyPr>
            <a:noAutofit/>
          </a:bodyPr>
          <a:lstStyle/>
          <a:p>
            <a:r>
              <a:rPr lang="ru-RU" dirty="0"/>
              <a:t>Задание обучающей и тестовой совокупностей. Условия ансамбля деревьев классификаций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629" y="1629104"/>
            <a:ext cx="7147034" cy="4254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C4AEE-5B15-AE4E-8853-1BF1D9070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810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4290" y="365125"/>
            <a:ext cx="11059510" cy="538765"/>
          </a:xfrm>
        </p:spPr>
        <p:txBody>
          <a:bodyPr>
            <a:noAutofit/>
          </a:bodyPr>
          <a:lstStyle/>
          <a:p>
            <a:r>
              <a:rPr lang="ru-RU" dirty="0"/>
              <a:t>Определение числа деревьев при минимуме ошибки классификации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97" y="1083230"/>
            <a:ext cx="9848193" cy="5380632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6547945" y="3050064"/>
            <a:ext cx="10508" cy="27432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154B4-C5BB-2B4B-B221-E2C02C092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1671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8373" y="208838"/>
            <a:ext cx="10515600" cy="559785"/>
          </a:xfrm>
        </p:spPr>
        <p:txBody>
          <a:bodyPr>
            <a:normAutofit/>
          </a:bodyPr>
          <a:lstStyle/>
          <a:p>
            <a:r>
              <a:rPr lang="ru-RU" dirty="0"/>
              <a:t>Примеры деревьев классификации (1/6)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3" y="924910"/>
            <a:ext cx="8292662" cy="5686097"/>
          </a:xfrm>
          <a:prstGeom prst="rect">
            <a:avLst/>
          </a:prstGeom>
        </p:spPr>
      </p:pic>
      <p:sp>
        <p:nvSpPr>
          <p:cNvPr id="6" name="Прямоугольник 2">
            <a:extLst>
              <a:ext uri="{FF2B5EF4-FFF2-40B4-BE49-F238E27FC236}">
                <a16:creationId xmlns:a16="http://schemas.microsoft.com/office/drawing/2014/main" id="{077015B8-9FA7-4F4F-801A-79540AB2812B}"/>
              </a:ext>
            </a:extLst>
          </p:cNvPr>
          <p:cNvSpPr/>
          <p:nvPr/>
        </p:nvSpPr>
        <p:spPr>
          <a:xfrm>
            <a:off x="8686800" y="924910"/>
            <a:ext cx="3358055" cy="56860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- 4 исходные группы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;</a:t>
            </a:r>
            <a:b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Группирующая переменная - фонд конечного потребления на душу населения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;</a:t>
            </a:r>
            <a:b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Далее перегруппировываются единицы по показателям: обеспечение населения жильём (слева) и ожидаемая продолжительность жизни(справа)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E248FA-1336-F043-B693-51063B93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277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20" y="924910"/>
            <a:ext cx="8057589" cy="5818052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1D01857-6B87-754E-93D8-7D3C51947D3F}"/>
              </a:ext>
            </a:extLst>
          </p:cNvPr>
          <p:cNvSpPr txBox="1">
            <a:spLocks/>
          </p:cNvSpPr>
          <p:nvPr/>
        </p:nvSpPr>
        <p:spPr>
          <a:xfrm>
            <a:off x="378373" y="208838"/>
            <a:ext cx="10515600" cy="5597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Примеры деревьев классификации (2/6)</a:t>
            </a:r>
          </a:p>
        </p:txBody>
      </p:sp>
      <p:sp>
        <p:nvSpPr>
          <p:cNvPr id="6" name="Прямоугольник 2">
            <a:extLst>
              <a:ext uri="{FF2B5EF4-FFF2-40B4-BE49-F238E27FC236}">
                <a16:creationId xmlns:a16="http://schemas.microsoft.com/office/drawing/2014/main" id="{82A3B189-9D7F-F647-BD2B-E5C7ED0DF055}"/>
              </a:ext>
            </a:extLst>
          </p:cNvPr>
          <p:cNvSpPr/>
          <p:nvPr/>
        </p:nvSpPr>
        <p:spPr>
          <a:xfrm>
            <a:off x="8686800" y="924910"/>
            <a:ext cx="3358055" cy="56860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tx1"/>
                </a:solidFill>
              </a:rPr>
              <a:t>- 4 исходные группы,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-Группирующая переменная- преступность 2018г</a:t>
            </a:r>
            <a:r>
              <a:rPr lang="en-US" dirty="0">
                <a:solidFill>
                  <a:schemeClr val="tx1"/>
                </a:solidFill>
              </a:rPr>
              <a:t>;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- Далее перегруппировываются единицы по показателям: фонд конечного потребления на душу населения(слева) и </a:t>
            </a:r>
            <a:r>
              <a:rPr lang="ru-RU" dirty="0" err="1">
                <a:solidFill>
                  <a:schemeClr val="tx1"/>
                </a:solidFill>
              </a:rPr>
              <a:t>коэф</a:t>
            </a:r>
            <a:r>
              <a:rPr lang="ru-RU" dirty="0">
                <a:solidFill>
                  <a:schemeClr val="tx1"/>
                </a:solidFill>
              </a:rPr>
              <a:t>. </a:t>
            </a:r>
            <a:r>
              <a:rPr lang="ru-RU" dirty="0" err="1">
                <a:solidFill>
                  <a:schemeClr val="tx1"/>
                </a:solidFill>
              </a:rPr>
              <a:t>брачности</a:t>
            </a:r>
            <a:r>
              <a:rPr lang="ru-RU" dirty="0">
                <a:solidFill>
                  <a:schemeClr val="tx1"/>
                </a:solidFill>
              </a:rPr>
              <a:t>(справа).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ECDBE4-5D96-4242-8FFE-94F6E326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335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53" y="963065"/>
            <a:ext cx="8125547" cy="5686097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521F5-616B-8243-8298-472217CAFD01}"/>
              </a:ext>
            </a:extLst>
          </p:cNvPr>
          <p:cNvSpPr txBox="1">
            <a:spLocks/>
          </p:cNvSpPr>
          <p:nvPr/>
        </p:nvSpPr>
        <p:spPr>
          <a:xfrm>
            <a:off x="378373" y="208838"/>
            <a:ext cx="10515600" cy="5597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Примеры деревьев классификации (3/6)</a:t>
            </a:r>
          </a:p>
        </p:txBody>
      </p:sp>
      <p:sp>
        <p:nvSpPr>
          <p:cNvPr id="5" name="Прямоугольник 2">
            <a:extLst>
              <a:ext uri="{FF2B5EF4-FFF2-40B4-BE49-F238E27FC236}">
                <a16:creationId xmlns:a16="http://schemas.microsoft.com/office/drawing/2014/main" id="{AFCB33E9-DA14-134D-BAC4-5878F94ADE7E}"/>
              </a:ext>
            </a:extLst>
          </p:cNvPr>
          <p:cNvSpPr/>
          <p:nvPr/>
        </p:nvSpPr>
        <p:spPr>
          <a:xfrm>
            <a:off x="8686800" y="924910"/>
            <a:ext cx="3358055" cy="56860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tx1"/>
                </a:solidFill>
              </a:rPr>
              <a:t>- 3 исходные группы,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-группирующая переменная-доходы населения за 2018 г.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- дальше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перегруппировываются единицы по показателям дохода.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20AC3-DD72-4240-AEB6-A56056FF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9183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3" y="924910"/>
            <a:ext cx="8308427" cy="5724251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CB8A4F6-1871-6040-9560-F0D87A6B3245}"/>
              </a:ext>
            </a:extLst>
          </p:cNvPr>
          <p:cNvSpPr txBox="1">
            <a:spLocks/>
          </p:cNvSpPr>
          <p:nvPr/>
        </p:nvSpPr>
        <p:spPr>
          <a:xfrm>
            <a:off x="378373" y="208838"/>
            <a:ext cx="10515600" cy="5597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Примеры деревьев классификации (4/6)</a:t>
            </a:r>
          </a:p>
        </p:txBody>
      </p:sp>
      <p:sp>
        <p:nvSpPr>
          <p:cNvPr id="5" name="Прямоугольник 2">
            <a:extLst>
              <a:ext uri="{FF2B5EF4-FFF2-40B4-BE49-F238E27FC236}">
                <a16:creationId xmlns:a16="http://schemas.microsoft.com/office/drawing/2014/main" id="{D5C65E0B-7A2A-3E4E-860D-899534BFBA8E}"/>
              </a:ext>
            </a:extLst>
          </p:cNvPr>
          <p:cNvSpPr/>
          <p:nvPr/>
        </p:nvSpPr>
        <p:spPr>
          <a:xfrm>
            <a:off x="8686800" y="924910"/>
            <a:ext cx="3358055" cy="56860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tx1"/>
                </a:solidFill>
              </a:rPr>
              <a:t>- 4 исходные группы</a:t>
            </a:r>
            <a:r>
              <a:rPr lang="en-US" dirty="0">
                <a:solidFill>
                  <a:schemeClr val="tx1"/>
                </a:solidFill>
              </a:rPr>
              <a:t>;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-группирующая переменная-доля городского населения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- далее перегруппировываются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единицы по показателям: коэффициент младенческой смертности-&gt;фонд конечного потребления-&gt;бедность за 2018г.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8E9F7B-605F-EB45-ADF5-DB447C801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416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75" y="924910"/>
            <a:ext cx="8153925" cy="5739492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2FEBBD6-F3B4-2E49-A1E1-9AF67E040B81}"/>
              </a:ext>
            </a:extLst>
          </p:cNvPr>
          <p:cNvSpPr txBox="1">
            <a:spLocks/>
          </p:cNvSpPr>
          <p:nvPr/>
        </p:nvSpPr>
        <p:spPr>
          <a:xfrm>
            <a:off x="378373" y="208838"/>
            <a:ext cx="10515600" cy="5597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Примеры деревьев классификации (5/6)</a:t>
            </a:r>
          </a:p>
        </p:txBody>
      </p:sp>
      <p:sp>
        <p:nvSpPr>
          <p:cNvPr id="5" name="Прямоугольник 2">
            <a:extLst>
              <a:ext uri="{FF2B5EF4-FFF2-40B4-BE49-F238E27FC236}">
                <a16:creationId xmlns:a16="http://schemas.microsoft.com/office/drawing/2014/main" id="{8B7BF1F4-2F11-9D41-AA67-91B3A4E37B98}"/>
              </a:ext>
            </a:extLst>
          </p:cNvPr>
          <p:cNvSpPr/>
          <p:nvPr/>
        </p:nvSpPr>
        <p:spPr>
          <a:xfrm>
            <a:off x="8686800" y="924910"/>
            <a:ext cx="3358055" cy="56860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tx1"/>
                </a:solidFill>
              </a:rPr>
              <a:t>- 2 исходные группы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-группирующая переменная-обеспеченность жильём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-далее перегруппировываются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единицы по показателю: социальная поддержка за 2019год.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DD5ECA-4C0D-3048-B969-48AC818E3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269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B6E6EE6-D2D5-164C-9663-F74092859E46}"/>
              </a:ext>
            </a:extLst>
          </p:cNvPr>
          <p:cNvSpPr txBox="1">
            <a:spLocks/>
          </p:cNvSpPr>
          <p:nvPr/>
        </p:nvSpPr>
        <p:spPr>
          <a:xfrm>
            <a:off x="367862" y="365125"/>
            <a:ext cx="10985938" cy="738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Распределение регионов по доле населения с доходами ниже ВПМ (уровню бедности,%), 2019 г.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20" y="1103586"/>
            <a:ext cx="9601199" cy="55649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494D25-1A72-B44B-A24C-6AC69DFA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4108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03" y="924910"/>
            <a:ext cx="8173164" cy="5686096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CCFEEAB-EA06-AC49-859B-A08F5E804753}"/>
              </a:ext>
            </a:extLst>
          </p:cNvPr>
          <p:cNvSpPr txBox="1">
            <a:spLocks/>
          </p:cNvSpPr>
          <p:nvPr/>
        </p:nvSpPr>
        <p:spPr>
          <a:xfrm>
            <a:off x="378373" y="208838"/>
            <a:ext cx="10515600" cy="5597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Примеры деревьев классификации (6/6)</a:t>
            </a:r>
          </a:p>
        </p:txBody>
      </p:sp>
      <p:sp>
        <p:nvSpPr>
          <p:cNvPr id="5" name="Прямоугольник 2">
            <a:extLst>
              <a:ext uri="{FF2B5EF4-FFF2-40B4-BE49-F238E27FC236}">
                <a16:creationId xmlns:a16="http://schemas.microsoft.com/office/drawing/2014/main" id="{54C701E1-645B-9A44-9C29-577B4F12E509}"/>
              </a:ext>
            </a:extLst>
          </p:cNvPr>
          <p:cNvSpPr/>
          <p:nvPr/>
        </p:nvSpPr>
        <p:spPr>
          <a:xfrm>
            <a:off x="8686800" y="924910"/>
            <a:ext cx="3358055" cy="56860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tx1"/>
                </a:solidFill>
              </a:rPr>
              <a:t>-2 исходные группы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-группирующая переменная-соотношение доходов населения за 2018г</a:t>
            </a:r>
            <a:r>
              <a:rPr lang="en-US" dirty="0">
                <a:solidFill>
                  <a:schemeClr val="tx1"/>
                </a:solidFill>
              </a:rPr>
              <a:t>;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-далее перегруппировываются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единицы по показателю: уровень безработицы за 2018г.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745138-144C-B543-9126-5D75153B4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1684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6842" y="365125"/>
            <a:ext cx="11006958" cy="549275"/>
          </a:xfrm>
        </p:spPr>
        <p:txBody>
          <a:bodyPr>
            <a:noAutofit/>
          </a:bodyPr>
          <a:lstStyle/>
          <a:p>
            <a:r>
              <a:rPr lang="ru-RU" dirty="0"/>
              <a:t>Значимость предикторов классификации субъектов РФ по показателю «уровень бедности», 2019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42" y="1156414"/>
            <a:ext cx="7122472" cy="533372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49" y="1435155"/>
            <a:ext cx="3913133" cy="492360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46324-3BC6-C44A-972D-E8479D77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431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7305" y="365125"/>
            <a:ext cx="10956495" cy="475703"/>
          </a:xfrm>
        </p:spPr>
        <p:txBody>
          <a:bodyPr>
            <a:noAutofit/>
          </a:bodyPr>
          <a:lstStyle/>
          <a:p>
            <a:r>
              <a:rPr lang="ru-RU" dirty="0"/>
              <a:t>Итог классификации методом «Случайный лес»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7988" r="3626"/>
          <a:stretch/>
        </p:blipFill>
        <p:spPr>
          <a:xfrm>
            <a:off x="397305" y="1169358"/>
            <a:ext cx="3968423" cy="535412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728" y="1434379"/>
            <a:ext cx="3899585" cy="50584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159" y="1403767"/>
            <a:ext cx="3200520" cy="42655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5CEE7E-075F-1D4D-91D2-6DFC1EE7EADF}"/>
              </a:ext>
            </a:extLst>
          </p:cNvPr>
          <p:cNvSpPr txBox="1"/>
          <p:nvPr/>
        </p:nvSpPr>
        <p:spPr>
          <a:xfrm>
            <a:off x="397305" y="736517"/>
            <a:ext cx="917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Получилась классификация отличная от первоначальной (расхождения отмечены красным)</a:t>
            </a:r>
            <a:endParaRPr lang="x-non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AC39A7-A208-3C4A-8F87-BA95417C5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5585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3269" y="365126"/>
            <a:ext cx="11687503" cy="654378"/>
          </a:xfrm>
        </p:spPr>
        <p:txBody>
          <a:bodyPr>
            <a:noAutofit/>
          </a:bodyPr>
          <a:lstStyle/>
          <a:p>
            <a:r>
              <a:rPr lang="ru-RU" sz="2800" dirty="0"/>
              <a:t>Сопоставление картограмм исходного распределения субъектов РФ по показателю уровень бедности и классификации, полученной методом «Случайный лес»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C29C1F5-60D8-8E4F-A435-D9CEB7794B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2" t="65826" r="91086" b="2789"/>
          <a:stretch/>
        </p:blipFill>
        <p:spPr>
          <a:xfrm>
            <a:off x="5830922" y="2590992"/>
            <a:ext cx="647160" cy="262430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4A99D6-C6AE-DD42-A1A7-0F4C876FF6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93" t="29583" r="930" b="22663"/>
          <a:stretch/>
        </p:blipFill>
        <p:spPr>
          <a:xfrm>
            <a:off x="0" y="2164662"/>
            <a:ext cx="5784519" cy="345395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A27B82F-7482-D84F-B783-2F9589C4D5F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0867" t="22178" r="1139" b="19590"/>
          <a:stretch/>
        </p:blipFill>
        <p:spPr>
          <a:xfrm>
            <a:off x="6267200" y="1710075"/>
            <a:ext cx="5804742" cy="41151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FDFADF-BB65-4940-B42E-EDCED1A4A9E9}"/>
              </a:ext>
            </a:extLst>
          </p:cNvPr>
          <p:cNvSpPr txBox="1"/>
          <p:nvPr/>
        </p:nvSpPr>
        <p:spPr>
          <a:xfrm>
            <a:off x="1202267" y="1620756"/>
            <a:ext cx="407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Исходное распределение по кластерам</a:t>
            </a:r>
            <a:endParaRPr lang="x-non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A1A71-10D7-9242-9BF1-57FE2C82DCC9}"/>
              </a:ext>
            </a:extLst>
          </p:cNvPr>
          <p:cNvSpPr txBox="1"/>
          <p:nvPr/>
        </p:nvSpPr>
        <p:spPr>
          <a:xfrm>
            <a:off x="7078133" y="1620756"/>
            <a:ext cx="4544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Классификация методом «Случайный лес»</a:t>
            </a:r>
            <a:endParaRPr lang="x-non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C9144D-54AD-0140-8CEF-12C7A42FB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3847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8372" y="365126"/>
            <a:ext cx="10975428" cy="591316"/>
          </a:xfrm>
        </p:spPr>
        <p:txBody>
          <a:bodyPr>
            <a:noAutofit/>
          </a:bodyPr>
          <a:lstStyle/>
          <a:p>
            <a:r>
              <a:rPr lang="ru-RU" dirty="0"/>
              <a:t>Сопоставление исходной и итоговой (методом «Случайный лес») классификаций субъектов РФ по уровню бедности, %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649" y="1280458"/>
            <a:ext cx="7236701" cy="53372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EEA2F-904C-6944-99E6-E471D74C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7862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7906" y="-176537"/>
            <a:ext cx="11422494" cy="1484696"/>
          </a:xfrm>
        </p:spPr>
        <p:txBody>
          <a:bodyPr>
            <a:noAutofit/>
          </a:bodyPr>
          <a:lstStyle/>
          <a:p>
            <a:r>
              <a:rPr lang="ru-RU" dirty="0"/>
              <a:t>Итоговая группировка субъектов РФ по уровню бедности с учетом системных связей факторных показателей</a:t>
            </a:r>
          </a:p>
        </p:txBody>
      </p:sp>
      <p:sp>
        <p:nvSpPr>
          <p:cNvPr id="9" name="Блок-схема: процесс 8"/>
          <p:cNvSpPr/>
          <p:nvPr/>
        </p:nvSpPr>
        <p:spPr>
          <a:xfrm>
            <a:off x="0" y="1100274"/>
            <a:ext cx="2561541" cy="480177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1-я группа</a:t>
            </a:r>
          </a:p>
        </p:txBody>
      </p:sp>
      <p:sp>
        <p:nvSpPr>
          <p:cNvPr id="10" name="Блок-схема: процесс 9"/>
          <p:cNvSpPr/>
          <p:nvPr/>
        </p:nvSpPr>
        <p:spPr>
          <a:xfrm>
            <a:off x="2798504" y="1063171"/>
            <a:ext cx="2352824" cy="489977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2-я группа</a:t>
            </a:r>
          </a:p>
        </p:txBody>
      </p:sp>
      <p:sp>
        <p:nvSpPr>
          <p:cNvPr id="11" name="Блок-схема: процесс 10"/>
          <p:cNvSpPr/>
          <p:nvPr/>
        </p:nvSpPr>
        <p:spPr>
          <a:xfrm>
            <a:off x="5914132" y="1088167"/>
            <a:ext cx="2113086" cy="42238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3-я группа</a:t>
            </a:r>
          </a:p>
        </p:txBody>
      </p:sp>
      <p:sp>
        <p:nvSpPr>
          <p:cNvPr id="12" name="Блок-схема: процесс 11"/>
          <p:cNvSpPr/>
          <p:nvPr/>
        </p:nvSpPr>
        <p:spPr>
          <a:xfrm>
            <a:off x="8866752" y="546780"/>
            <a:ext cx="2531214" cy="42238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4-я группа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B674C4B-F8B7-A046-A84A-E67F4AA77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265480"/>
              </p:ext>
            </p:extLst>
          </p:nvPr>
        </p:nvGraphicFramePr>
        <p:xfrm>
          <a:off x="29295" y="1607044"/>
          <a:ext cx="2680894" cy="43703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62487">
                  <a:extLst>
                    <a:ext uri="{9D8B030D-6E8A-4147-A177-3AD203B41FA5}">
                      <a16:colId xmlns:a16="http://schemas.microsoft.com/office/drawing/2014/main" val="3244512159"/>
                    </a:ext>
                  </a:extLst>
                </a:gridCol>
                <a:gridCol w="218407">
                  <a:extLst>
                    <a:ext uri="{9D8B030D-6E8A-4147-A177-3AD203B41FA5}">
                      <a16:colId xmlns:a16="http://schemas.microsoft.com/office/drawing/2014/main" val="1263123941"/>
                    </a:ext>
                  </a:extLst>
                </a:gridCol>
              </a:tblGrid>
              <a:tr h="20403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Республика Дагестан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8" marR="5478" marT="547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8" marR="5478" marT="547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671022"/>
                  </a:ext>
                </a:extLst>
              </a:tr>
              <a:tr h="20403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Республика Ингушетия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8" marR="5478" marT="547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 dirty="0">
                          <a:effectLst/>
                        </a:rPr>
                        <a:t>1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8" marR="5478" marT="547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728927"/>
                  </a:ext>
                </a:extLst>
              </a:tr>
              <a:tr h="249362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Кабардино-Балкарская Республика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8" marR="5478" marT="547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8" marR="5478" marT="547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461953"/>
                  </a:ext>
                </a:extLst>
              </a:tr>
              <a:tr h="249362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Карачаево-Черкесская Республика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8" marR="5478" marT="547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8" marR="5478" marT="547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16317"/>
                  </a:ext>
                </a:extLst>
              </a:tr>
              <a:tr h="402969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Республика Северная Осетия - Алания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8" marR="5478" marT="547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8" marR="5478" marT="547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636562"/>
                  </a:ext>
                </a:extLst>
              </a:tr>
              <a:tr h="20403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Чеченская Республика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8" marR="5478" marT="547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8" marR="5478" marT="547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260184"/>
                  </a:ext>
                </a:extLst>
              </a:tr>
              <a:tr h="20403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Республика Адыгея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8" marR="5478" marT="547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8" marR="5478" marT="547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313752"/>
                  </a:ext>
                </a:extLst>
              </a:tr>
              <a:tr h="20403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Республика Калмыкия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8" marR="5478" marT="547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8" marR="5478" marT="547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792726"/>
                  </a:ext>
                </a:extLst>
              </a:tr>
              <a:tr h="20403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Республика Крым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8" marR="5478" marT="547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8" marR="5478" marT="547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333137"/>
                  </a:ext>
                </a:extLst>
              </a:tr>
              <a:tr h="20403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Республика Марий Эл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8" marR="5478" marT="547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8" marR="5478" marT="547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257087"/>
                  </a:ext>
                </a:extLst>
              </a:tr>
              <a:tr h="20403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Республика Мордовия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8" marR="5478" marT="547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8" marR="5478" marT="547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874322"/>
                  </a:ext>
                </a:extLst>
              </a:tr>
              <a:tr h="20403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Чувашская Республика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8" marR="5478" marT="547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8" marR="5478" marT="547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323243"/>
                  </a:ext>
                </a:extLst>
              </a:tr>
              <a:tr h="20403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Курганская область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8" marR="5478" marT="547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8" marR="5478" marT="547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5878738"/>
                  </a:ext>
                </a:extLst>
              </a:tr>
              <a:tr h="20403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Республика Алтай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8" marR="5478" marT="547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8" marR="5478" marT="547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209037"/>
                  </a:ext>
                </a:extLst>
              </a:tr>
              <a:tr h="20403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Республика Тыва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8" marR="5478" marT="547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8" marR="5478" marT="547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627295"/>
                  </a:ext>
                </a:extLst>
              </a:tr>
              <a:tr h="20403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Республика Хакасия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8" marR="5478" marT="547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8" marR="5478" marT="547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920303"/>
                  </a:ext>
                </a:extLst>
              </a:tr>
              <a:tr h="20403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Алтайский край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8" marR="5478" marT="547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8" marR="5478" marT="547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152761"/>
                  </a:ext>
                </a:extLst>
              </a:tr>
              <a:tr h="20403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Иркутская область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8" marR="5478" marT="547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8" marR="5478" marT="547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864891"/>
                  </a:ext>
                </a:extLst>
              </a:tr>
              <a:tr h="20403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Республика Бурятия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8" marR="5478" marT="547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8" marR="5478" marT="547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434246"/>
                  </a:ext>
                </a:extLst>
              </a:tr>
              <a:tr h="20403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Забайкальский край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78" marR="5478" marT="547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 dirty="0">
                          <a:effectLst/>
                        </a:rPr>
                        <a:t>1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8" marR="5478" marT="547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856310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9A20E1-A9B6-1549-B657-4916B7376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421218"/>
              </p:ext>
            </p:extLst>
          </p:nvPr>
        </p:nvGraphicFramePr>
        <p:xfrm>
          <a:off x="2820972" y="1580451"/>
          <a:ext cx="2680894" cy="18702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64209">
                  <a:extLst>
                    <a:ext uri="{9D8B030D-6E8A-4147-A177-3AD203B41FA5}">
                      <a16:colId xmlns:a16="http://schemas.microsoft.com/office/drawing/2014/main" val="698927070"/>
                    </a:ext>
                  </a:extLst>
                </a:gridCol>
                <a:gridCol w="216685">
                  <a:extLst>
                    <a:ext uri="{9D8B030D-6E8A-4147-A177-3AD203B41FA5}">
                      <a16:colId xmlns:a16="http://schemas.microsoft.com/office/drawing/2014/main" val="1193911792"/>
                    </a:ext>
                  </a:extLst>
                </a:gridCol>
              </a:tblGrid>
              <a:tr h="20781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Республика Карелия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2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411903"/>
                  </a:ext>
                </a:extLst>
              </a:tr>
              <a:tr h="20781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Ставропольский край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2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62393"/>
                  </a:ext>
                </a:extLst>
              </a:tr>
              <a:tr h="20781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Астраханская область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2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301557"/>
                  </a:ext>
                </a:extLst>
              </a:tr>
              <a:tr h="20781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Кировская область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2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739776"/>
                  </a:ext>
                </a:extLst>
              </a:tr>
              <a:tr h="20781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Оренбургская область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2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4207323"/>
                  </a:ext>
                </a:extLst>
              </a:tr>
              <a:tr h="20781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Новосибирская область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 dirty="0">
                          <a:effectLst/>
                        </a:rPr>
                        <a:t>2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1924909"/>
                  </a:ext>
                </a:extLst>
              </a:tr>
              <a:tr h="20781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Омская область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 dirty="0">
                          <a:effectLst/>
                        </a:rPr>
                        <a:t>2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8822856"/>
                  </a:ext>
                </a:extLst>
              </a:tr>
              <a:tr h="20781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Амурская область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 dirty="0">
                          <a:effectLst/>
                        </a:rPr>
                        <a:t>2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058470"/>
                  </a:ext>
                </a:extLst>
              </a:tr>
              <a:tr h="20781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Еврейская автономная область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 dirty="0">
                          <a:effectLst/>
                        </a:rPr>
                        <a:t>2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637762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510C3D7-0E07-C04A-A543-3CEC63BEB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561896"/>
              </p:ext>
            </p:extLst>
          </p:nvPr>
        </p:nvGraphicFramePr>
        <p:xfrm>
          <a:off x="5667263" y="1575186"/>
          <a:ext cx="2606824" cy="49724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998">
                  <a:extLst>
                    <a:ext uri="{9D8B030D-6E8A-4147-A177-3AD203B41FA5}">
                      <a16:colId xmlns:a16="http://schemas.microsoft.com/office/drawing/2014/main" val="2071564115"/>
                    </a:ext>
                  </a:extLst>
                </a:gridCol>
                <a:gridCol w="231826">
                  <a:extLst>
                    <a:ext uri="{9D8B030D-6E8A-4147-A177-3AD203B41FA5}">
                      <a16:colId xmlns:a16="http://schemas.microsoft.com/office/drawing/2014/main" val="3284965454"/>
                    </a:ext>
                  </a:extLst>
                </a:gridCol>
              </a:tblGrid>
              <a:tr h="8265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Брянская область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68418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Владимирская область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154547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Ивановская область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570342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Костромская область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013277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Орловская область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98313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Рязанская область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98038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Смоленская область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663428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Тверская область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789072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Тульская область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80761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Ярославская область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004364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Вологодская область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246342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Калининградская область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612114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Новгородская  область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015689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Псковская область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249806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Волгоградская область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257688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г. Севастополь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642559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Республика Башкортостан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314021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Удмуртская Республика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368244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Пермский край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251020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Пензенская область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 dirty="0">
                          <a:effectLst/>
                        </a:rPr>
                        <a:t>3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823604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Самарская область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 dirty="0">
                          <a:effectLst/>
                        </a:rPr>
                        <a:t>3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5632191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Саратовская область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 dirty="0">
                          <a:effectLst/>
                        </a:rPr>
                        <a:t>3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229628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Ульяновская область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5314542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Челябинская область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 dirty="0">
                          <a:effectLst/>
                        </a:rPr>
                        <a:t>3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08697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Кемеровская область - Кузбасс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 dirty="0">
                          <a:effectLst/>
                        </a:rPr>
                        <a:t>3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338228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Томская область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 dirty="0">
                          <a:effectLst/>
                        </a:rPr>
                        <a:t>3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345273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F3D046-101D-5C49-B961-00F7DE49D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429007"/>
              </p:ext>
            </p:extLst>
          </p:nvPr>
        </p:nvGraphicFramePr>
        <p:xfrm>
          <a:off x="8458940" y="954890"/>
          <a:ext cx="3207543" cy="5703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37343">
                  <a:extLst>
                    <a:ext uri="{9D8B030D-6E8A-4147-A177-3AD203B41FA5}">
                      <a16:colId xmlns:a16="http://schemas.microsoft.com/office/drawing/2014/main" val="434899526"/>
                    </a:ext>
                  </a:extLst>
                </a:gridCol>
                <a:gridCol w="170200">
                  <a:extLst>
                    <a:ext uri="{9D8B030D-6E8A-4147-A177-3AD203B41FA5}">
                      <a16:colId xmlns:a16="http://schemas.microsoft.com/office/drawing/2014/main" val="924149695"/>
                    </a:ext>
                  </a:extLst>
                </a:gridCol>
              </a:tblGrid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Белгородская область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2318"/>
                  </a:ext>
                </a:extLst>
              </a:tr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Воронежская область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69804"/>
                  </a:ext>
                </a:extLst>
              </a:tr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Калужская область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014001"/>
                  </a:ext>
                </a:extLst>
              </a:tr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Курская область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703525"/>
                  </a:ext>
                </a:extLst>
              </a:tr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Липецкая область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7615"/>
                  </a:ext>
                </a:extLst>
              </a:tr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Московская область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3531521"/>
                  </a:ext>
                </a:extLst>
              </a:tr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Тамбовская область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3977366"/>
                  </a:ext>
                </a:extLst>
              </a:tr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г. Москва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674762"/>
                  </a:ext>
                </a:extLst>
              </a:tr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Республика Коми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226112"/>
                  </a:ext>
                </a:extLst>
              </a:tr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Архангельская область (без а/о)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884447"/>
                  </a:ext>
                </a:extLst>
              </a:tr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Ненецкий автономный округ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4893"/>
                  </a:ext>
                </a:extLst>
              </a:tr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Ленинградская область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334849"/>
                  </a:ext>
                </a:extLst>
              </a:tr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Мурманская область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8520307"/>
                  </a:ext>
                </a:extLst>
              </a:tr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г. Санкт-Петербург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24243"/>
                  </a:ext>
                </a:extLst>
              </a:tr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Краснодарский край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720463"/>
                  </a:ext>
                </a:extLst>
              </a:tr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Ростовская область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223677"/>
                  </a:ext>
                </a:extLst>
              </a:tr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Республика Татарстан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584081"/>
                  </a:ext>
                </a:extLst>
              </a:tr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Нижегородская область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8643906"/>
                  </a:ext>
                </a:extLst>
              </a:tr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Свердловская область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471184"/>
                  </a:ext>
                </a:extLst>
              </a:tr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Тюменская область (без а/о)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404841"/>
                  </a:ext>
                </a:extLst>
              </a:tr>
              <a:tr h="77444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Ханты-Мансийский автономный округ - Югра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72934"/>
                  </a:ext>
                </a:extLst>
              </a:tr>
              <a:tr h="77444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Ямало-Ненецкий автономный округ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422203"/>
                  </a:ext>
                </a:extLst>
              </a:tr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Красноярский край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 dirty="0">
                          <a:effectLst/>
                        </a:rPr>
                        <a:t>4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194996"/>
                  </a:ext>
                </a:extLst>
              </a:tr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Республика Саха (Якутия)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 dirty="0">
                          <a:effectLst/>
                        </a:rPr>
                        <a:t>4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982402"/>
                  </a:ext>
                </a:extLst>
              </a:tr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Камчатский край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 dirty="0">
                          <a:effectLst/>
                        </a:rPr>
                        <a:t>4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180315"/>
                  </a:ext>
                </a:extLst>
              </a:tr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Приморский край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 dirty="0">
                          <a:effectLst/>
                        </a:rPr>
                        <a:t>4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002884"/>
                  </a:ext>
                </a:extLst>
              </a:tr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Хабаровский край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 dirty="0">
                          <a:effectLst/>
                        </a:rPr>
                        <a:t>4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822947"/>
                  </a:ext>
                </a:extLst>
              </a:tr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Магаданская область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 dirty="0">
                          <a:effectLst/>
                        </a:rPr>
                        <a:t>4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2121566"/>
                  </a:ext>
                </a:extLst>
              </a:tr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Сахалинская область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 dirty="0">
                          <a:effectLst/>
                        </a:rPr>
                        <a:t>4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824312"/>
                  </a:ext>
                </a:extLst>
              </a:tr>
              <a:tr h="6126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Чукотский автономный округ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200" u="none" strike="noStrike" dirty="0">
                          <a:effectLst/>
                        </a:rPr>
                        <a:t>4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52" marR="7252" marT="725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481656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CDE68A78-735D-8E4C-A86D-0F99F65CE60F}"/>
              </a:ext>
            </a:extLst>
          </p:cNvPr>
          <p:cNvSpPr/>
          <p:nvPr/>
        </p:nvSpPr>
        <p:spPr>
          <a:xfrm>
            <a:off x="0" y="1607044"/>
            <a:ext cx="2695542" cy="4396932"/>
          </a:xfrm>
          <a:prstGeom prst="rect">
            <a:avLst/>
          </a:prstGeom>
          <a:solidFill>
            <a:srgbClr val="7030A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840D1A-344F-2246-8C53-4BCE5F6BC845}"/>
              </a:ext>
            </a:extLst>
          </p:cNvPr>
          <p:cNvSpPr/>
          <p:nvPr/>
        </p:nvSpPr>
        <p:spPr>
          <a:xfrm>
            <a:off x="2812771" y="1553148"/>
            <a:ext cx="2695542" cy="1897602"/>
          </a:xfrm>
          <a:prstGeom prst="rect">
            <a:avLst/>
          </a:prstGeom>
          <a:solidFill>
            <a:schemeClr val="accent5">
              <a:lumMod val="60000"/>
              <a:lumOff val="4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5E8608-00B3-1D4B-B888-1E3322DAAB6B}"/>
              </a:ext>
            </a:extLst>
          </p:cNvPr>
          <p:cNvSpPr/>
          <p:nvPr/>
        </p:nvSpPr>
        <p:spPr>
          <a:xfrm>
            <a:off x="5622904" y="1553148"/>
            <a:ext cx="2695542" cy="4994485"/>
          </a:xfrm>
          <a:prstGeom prst="rect">
            <a:avLst/>
          </a:prstGeom>
          <a:solidFill>
            <a:srgbClr val="7030A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FDF122-A061-3944-AC78-465A84FC3869}"/>
              </a:ext>
            </a:extLst>
          </p:cNvPr>
          <p:cNvSpPr/>
          <p:nvPr/>
        </p:nvSpPr>
        <p:spPr>
          <a:xfrm>
            <a:off x="8435675" y="951575"/>
            <a:ext cx="3207542" cy="5703960"/>
          </a:xfrm>
          <a:prstGeom prst="rect">
            <a:avLst/>
          </a:prstGeom>
          <a:solidFill>
            <a:schemeClr val="accent1">
              <a:lumMod val="40000"/>
              <a:lumOff val="60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B4D6D-B65E-A644-9561-9003A5ABD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5474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Регрессионные модели. Индикаторы регулирования бедности (по группам регионов)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5833B-707D-444B-8E5F-0518FF3878CA}"/>
              </a:ext>
            </a:extLst>
          </p:cNvPr>
          <p:cNvSpPr txBox="1"/>
          <p:nvPr/>
        </p:nvSpPr>
        <p:spPr>
          <a:xfrm>
            <a:off x="6206547" y="6480745"/>
            <a:ext cx="5509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Удалены переменные, которые имеют мультиколлинеарные связи</a:t>
            </a:r>
          </a:p>
          <a:p>
            <a:endParaRPr lang="x-none" sz="1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6F5EC6-FCD9-A146-BDE4-1D3610FFD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592499"/>
              </p:ext>
            </p:extLst>
          </p:nvPr>
        </p:nvGraphicFramePr>
        <p:xfrm>
          <a:off x="441960" y="1228677"/>
          <a:ext cx="5154081" cy="860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163">
                  <a:extLst>
                    <a:ext uri="{9D8B030D-6E8A-4147-A177-3AD203B41FA5}">
                      <a16:colId xmlns:a16="http://schemas.microsoft.com/office/drawing/2014/main" val="1151505283"/>
                    </a:ext>
                  </a:extLst>
                </a:gridCol>
                <a:gridCol w="740653">
                  <a:extLst>
                    <a:ext uri="{9D8B030D-6E8A-4147-A177-3AD203B41FA5}">
                      <a16:colId xmlns:a16="http://schemas.microsoft.com/office/drawing/2014/main" val="280060499"/>
                    </a:ext>
                  </a:extLst>
                </a:gridCol>
                <a:gridCol w="740653">
                  <a:extLst>
                    <a:ext uri="{9D8B030D-6E8A-4147-A177-3AD203B41FA5}">
                      <a16:colId xmlns:a16="http://schemas.microsoft.com/office/drawing/2014/main" val="3384672845"/>
                    </a:ext>
                  </a:extLst>
                </a:gridCol>
                <a:gridCol w="740653">
                  <a:extLst>
                    <a:ext uri="{9D8B030D-6E8A-4147-A177-3AD203B41FA5}">
                      <a16:colId xmlns:a16="http://schemas.microsoft.com/office/drawing/2014/main" val="813440806"/>
                    </a:ext>
                  </a:extLst>
                </a:gridCol>
                <a:gridCol w="740653">
                  <a:extLst>
                    <a:ext uri="{9D8B030D-6E8A-4147-A177-3AD203B41FA5}">
                      <a16:colId xmlns:a16="http://schemas.microsoft.com/office/drawing/2014/main" val="3088839224"/>
                    </a:ext>
                  </a:extLst>
                </a:gridCol>
                <a:gridCol w="740653">
                  <a:extLst>
                    <a:ext uri="{9D8B030D-6E8A-4147-A177-3AD203B41FA5}">
                      <a16:colId xmlns:a16="http://schemas.microsoft.com/office/drawing/2014/main" val="174034997"/>
                    </a:ext>
                  </a:extLst>
                </a:gridCol>
                <a:gridCol w="740653">
                  <a:extLst>
                    <a:ext uri="{9D8B030D-6E8A-4147-A177-3AD203B41FA5}">
                      <a16:colId xmlns:a16="http://schemas.microsoft.com/office/drawing/2014/main" val="682605953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 Переменная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 dirty="0">
                          <a:effectLst/>
                        </a:rPr>
                        <a:t>Корреляции </a:t>
                      </a:r>
                      <a:br>
                        <a:rPr lang="ru-RU" sz="1000" u="none" strike="noStrike" dirty="0">
                          <a:effectLst/>
                        </a:rPr>
                      </a:br>
                      <a:r>
                        <a:rPr lang="ru-RU" sz="1000" u="none" strike="noStrike" dirty="0">
                          <a:effectLst/>
                        </a:rPr>
                        <a:t>1-я группа (20 регионов)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528525"/>
                  </a:ext>
                </a:extLst>
              </a:tr>
              <a:tr h="35560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</a:rPr>
                        <a:t>Prest_Nas_19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</a:rPr>
                        <a:t>K_smert_Ml_18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</a:rPr>
                        <a:t>K_rogd_Summ_19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</a:rPr>
                        <a:t>Gilie_nas_19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</a:rPr>
                        <a:t>Doh_nas_19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</a:rPr>
                        <a:t>U_bezrab_18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6876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Bednost_19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>
                          <a:effectLst/>
                        </a:rPr>
                        <a:t>0,563954</a:t>
                      </a:r>
                      <a:endParaRPr lang="x-none" sz="10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>
                          <a:effectLst/>
                        </a:rPr>
                        <a:t>0,521929</a:t>
                      </a:r>
                      <a:endParaRPr lang="x-none" sz="10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>
                          <a:effectLst/>
                        </a:rPr>
                        <a:t>0,541419</a:t>
                      </a:r>
                      <a:endParaRPr lang="x-none" sz="10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 dirty="0">
                          <a:effectLst/>
                        </a:rPr>
                        <a:t>-0,704086</a:t>
                      </a:r>
                      <a:endParaRPr lang="x-none" sz="10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 dirty="0">
                          <a:effectLst/>
                        </a:rPr>
                        <a:t>-0,773659</a:t>
                      </a:r>
                      <a:endParaRPr lang="x-none" sz="10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 dirty="0">
                          <a:effectLst/>
                        </a:rPr>
                        <a:t>0,632264</a:t>
                      </a:r>
                      <a:endParaRPr lang="x-none" sz="10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7145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27BF675-1BE3-B042-A87C-3055312B0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805322"/>
              </p:ext>
            </p:extLst>
          </p:nvPr>
        </p:nvGraphicFramePr>
        <p:xfrm>
          <a:off x="441958" y="2522697"/>
          <a:ext cx="5154083" cy="860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5248">
                  <a:extLst>
                    <a:ext uri="{9D8B030D-6E8A-4147-A177-3AD203B41FA5}">
                      <a16:colId xmlns:a16="http://schemas.microsoft.com/office/drawing/2014/main" val="2325106551"/>
                    </a:ext>
                  </a:extLst>
                </a:gridCol>
                <a:gridCol w="885767">
                  <a:extLst>
                    <a:ext uri="{9D8B030D-6E8A-4147-A177-3AD203B41FA5}">
                      <a16:colId xmlns:a16="http://schemas.microsoft.com/office/drawing/2014/main" val="102216867"/>
                    </a:ext>
                  </a:extLst>
                </a:gridCol>
                <a:gridCol w="885767">
                  <a:extLst>
                    <a:ext uri="{9D8B030D-6E8A-4147-A177-3AD203B41FA5}">
                      <a16:colId xmlns:a16="http://schemas.microsoft.com/office/drawing/2014/main" val="1362693128"/>
                    </a:ext>
                  </a:extLst>
                </a:gridCol>
                <a:gridCol w="885767">
                  <a:extLst>
                    <a:ext uri="{9D8B030D-6E8A-4147-A177-3AD203B41FA5}">
                      <a16:colId xmlns:a16="http://schemas.microsoft.com/office/drawing/2014/main" val="1840885322"/>
                    </a:ext>
                  </a:extLst>
                </a:gridCol>
                <a:gridCol w="885767">
                  <a:extLst>
                    <a:ext uri="{9D8B030D-6E8A-4147-A177-3AD203B41FA5}">
                      <a16:colId xmlns:a16="http://schemas.microsoft.com/office/drawing/2014/main" val="1000338321"/>
                    </a:ext>
                  </a:extLst>
                </a:gridCol>
                <a:gridCol w="885767">
                  <a:extLst>
                    <a:ext uri="{9D8B030D-6E8A-4147-A177-3AD203B41FA5}">
                      <a16:colId xmlns:a16="http://schemas.microsoft.com/office/drawing/2014/main" val="2986477263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 Переменная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 dirty="0">
                          <a:effectLst/>
                        </a:rPr>
                        <a:t>Корреляции </a:t>
                      </a:r>
                      <a:br>
                        <a:rPr lang="ru-RU" sz="1000" u="none" strike="noStrike" dirty="0">
                          <a:effectLst/>
                        </a:rPr>
                      </a:br>
                      <a:r>
                        <a:rPr lang="ru-RU" sz="1000" u="none" strike="noStrike" dirty="0">
                          <a:effectLst/>
                        </a:rPr>
                        <a:t>2-я группа (9 регионов)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90415"/>
                  </a:ext>
                </a:extLst>
              </a:tr>
              <a:tr h="35560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</a:rPr>
                        <a:t>Prest_Nas_18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</a:rPr>
                        <a:t>K_smert_Ml_18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</a:rPr>
                        <a:t>K_rogd_Summ_18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</a:rPr>
                        <a:t>K_gizni_19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</a:rPr>
                        <a:t>Bednost_18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5272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Bednost_19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>
                          <a:effectLst/>
                        </a:rPr>
                        <a:t>0,794816</a:t>
                      </a:r>
                      <a:endParaRPr lang="x-none" sz="10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>
                          <a:effectLst/>
                        </a:rPr>
                        <a:t>0,806158</a:t>
                      </a:r>
                      <a:endParaRPr lang="x-none" sz="10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>
                          <a:effectLst/>
                        </a:rPr>
                        <a:t>0,757221</a:t>
                      </a:r>
                      <a:endParaRPr lang="x-none" sz="10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 dirty="0">
                          <a:effectLst/>
                        </a:rPr>
                        <a:t>-0,710661</a:t>
                      </a:r>
                      <a:endParaRPr lang="x-none" sz="10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 dirty="0">
                          <a:effectLst/>
                        </a:rPr>
                        <a:t>0,996834</a:t>
                      </a:r>
                      <a:endParaRPr lang="x-none" sz="10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4595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DA73316-0ACF-2C4B-AF56-73C61719A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298572"/>
              </p:ext>
            </p:extLst>
          </p:nvPr>
        </p:nvGraphicFramePr>
        <p:xfrm>
          <a:off x="441957" y="3770997"/>
          <a:ext cx="5154082" cy="860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9884">
                  <a:extLst>
                    <a:ext uri="{9D8B030D-6E8A-4147-A177-3AD203B41FA5}">
                      <a16:colId xmlns:a16="http://schemas.microsoft.com/office/drawing/2014/main" val="15092072"/>
                    </a:ext>
                  </a:extLst>
                </a:gridCol>
                <a:gridCol w="2458312">
                  <a:extLst>
                    <a:ext uri="{9D8B030D-6E8A-4147-A177-3AD203B41FA5}">
                      <a16:colId xmlns:a16="http://schemas.microsoft.com/office/drawing/2014/main" val="1225709027"/>
                    </a:ext>
                  </a:extLst>
                </a:gridCol>
                <a:gridCol w="1975886">
                  <a:extLst>
                    <a:ext uri="{9D8B030D-6E8A-4147-A177-3AD203B41FA5}">
                      <a16:colId xmlns:a16="http://schemas.microsoft.com/office/drawing/2014/main" val="3864950847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 Переменная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 dirty="0">
                          <a:effectLst/>
                        </a:rPr>
                        <a:t>Корреляции </a:t>
                      </a:r>
                      <a:br>
                        <a:rPr lang="ru-RU" sz="1000" u="none" strike="noStrike" dirty="0">
                          <a:effectLst/>
                        </a:rPr>
                      </a:br>
                      <a:r>
                        <a:rPr lang="ru-RU" sz="1000" u="none" strike="noStrike" dirty="0">
                          <a:effectLst/>
                        </a:rPr>
                        <a:t>3-я группа (26 регионов)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457520"/>
                  </a:ext>
                </a:extLst>
              </a:tr>
              <a:tr h="35560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</a:rPr>
                        <a:t>FKPOTR_18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</a:rPr>
                        <a:t>Bednost_18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7446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Bednost_19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>
                          <a:effectLst/>
                        </a:rPr>
                        <a:t>-0,405528</a:t>
                      </a:r>
                      <a:endParaRPr lang="x-none" sz="10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 dirty="0">
                          <a:effectLst/>
                        </a:rPr>
                        <a:t>0,972776</a:t>
                      </a:r>
                      <a:endParaRPr lang="x-none" sz="10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35693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ABD235F-0E2F-8842-A2B1-D763B52F9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170603"/>
              </p:ext>
            </p:extLst>
          </p:nvPr>
        </p:nvGraphicFramePr>
        <p:xfrm>
          <a:off x="441956" y="5019297"/>
          <a:ext cx="5154082" cy="8935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9884">
                  <a:extLst>
                    <a:ext uri="{9D8B030D-6E8A-4147-A177-3AD203B41FA5}">
                      <a16:colId xmlns:a16="http://schemas.microsoft.com/office/drawing/2014/main" val="421511828"/>
                    </a:ext>
                  </a:extLst>
                </a:gridCol>
                <a:gridCol w="739033">
                  <a:extLst>
                    <a:ext uri="{9D8B030D-6E8A-4147-A177-3AD203B41FA5}">
                      <a16:colId xmlns:a16="http://schemas.microsoft.com/office/drawing/2014/main" val="4251748066"/>
                    </a:ext>
                  </a:extLst>
                </a:gridCol>
                <a:gridCol w="739033">
                  <a:extLst>
                    <a:ext uri="{9D8B030D-6E8A-4147-A177-3AD203B41FA5}">
                      <a16:colId xmlns:a16="http://schemas.microsoft.com/office/drawing/2014/main" val="507798705"/>
                    </a:ext>
                  </a:extLst>
                </a:gridCol>
                <a:gridCol w="739033">
                  <a:extLst>
                    <a:ext uri="{9D8B030D-6E8A-4147-A177-3AD203B41FA5}">
                      <a16:colId xmlns:a16="http://schemas.microsoft.com/office/drawing/2014/main" val="1356132299"/>
                    </a:ext>
                  </a:extLst>
                </a:gridCol>
                <a:gridCol w="739033">
                  <a:extLst>
                    <a:ext uri="{9D8B030D-6E8A-4147-A177-3AD203B41FA5}">
                      <a16:colId xmlns:a16="http://schemas.microsoft.com/office/drawing/2014/main" val="1759385717"/>
                    </a:ext>
                  </a:extLst>
                </a:gridCol>
                <a:gridCol w="739033">
                  <a:extLst>
                    <a:ext uri="{9D8B030D-6E8A-4147-A177-3AD203B41FA5}">
                      <a16:colId xmlns:a16="http://schemas.microsoft.com/office/drawing/2014/main" val="256330562"/>
                    </a:ext>
                  </a:extLst>
                </a:gridCol>
                <a:gridCol w="739033">
                  <a:extLst>
                    <a:ext uri="{9D8B030D-6E8A-4147-A177-3AD203B41FA5}">
                      <a16:colId xmlns:a16="http://schemas.microsoft.com/office/drawing/2014/main" val="4282119807"/>
                    </a:ext>
                  </a:extLst>
                </a:gridCol>
              </a:tblGrid>
              <a:tr h="347437"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 Переменная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 dirty="0">
                          <a:effectLst/>
                        </a:rPr>
                        <a:t>Корреляции </a:t>
                      </a:r>
                      <a:br>
                        <a:rPr lang="ru-RU" sz="1000" u="none" strike="noStrike" dirty="0">
                          <a:effectLst/>
                        </a:rPr>
                      </a:br>
                      <a:r>
                        <a:rPr lang="ru-RU" sz="1000" u="none" strike="noStrike" dirty="0">
                          <a:effectLst/>
                        </a:rPr>
                        <a:t>4-я группа (30 регионов)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775096"/>
                  </a:ext>
                </a:extLst>
              </a:tr>
              <a:tr h="35560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</a:rPr>
                        <a:t>K_gizni_19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Bednost_18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Doh_nas_19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</a:rPr>
                        <a:t>S_Doh_nas_19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</a:rPr>
                        <a:t>U_bezrab_18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</a:rPr>
                        <a:t>U_bezrab_19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4441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Bednost_19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>
                          <a:effectLst/>
                        </a:rPr>
                        <a:t>-0,427124</a:t>
                      </a:r>
                      <a:endParaRPr lang="x-none" sz="10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>
                          <a:effectLst/>
                        </a:rPr>
                        <a:t>0,992962</a:t>
                      </a:r>
                      <a:endParaRPr lang="x-none" sz="10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>
                          <a:effectLst/>
                        </a:rPr>
                        <a:t>-0,367746</a:t>
                      </a:r>
                      <a:endParaRPr lang="x-none" sz="10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>
                          <a:effectLst/>
                        </a:rPr>
                        <a:t>-0,367746</a:t>
                      </a:r>
                      <a:endParaRPr lang="x-none" sz="10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>
                          <a:effectLst/>
                        </a:rPr>
                        <a:t>0,628543</a:t>
                      </a:r>
                      <a:endParaRPr lang="x-none" sz="10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 dirty="0">
                          <a:effectLst/>
                        </a:rPr>
                        <a:t>0,599087</a:t>
                      </a:r>
                      <a:endParaRPr lang="x-none" sz="10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18228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388E332-F7E5-504A-AB15-6B15FC754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953012"/>
              </p:ext>
            </p:extLst>
          </p:nvPr>
        </p:nvGraphicFramePr>
        <p:xfrm>
          <a:off x="5803477" y="1213452"/>
          <a:ext cx="5154083" cy="1123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3565">
                  <a:extLst>
                    <a:ext uri="{9D8B030D-6E8A-4147-A177-3AD203B41FA5}">
                      <a16:colId xmlns:a16="http://schemas.microsoft.com/office/drawing/2014/main" val="949632404"/>
                    </a:ext>
                  </a:extLst>
                </a:gridCol>
                <a:gridCol w="1405659">
                  <a:extLst>
                    <a:ext uri="{9D8B030D-6E8A-4147-A177-3AD203B41FA5}">
                      <a16:colId xmlns:a16="http://schemas.microsoft.com/office/drawing/2014/main" val="1321572207"/>
                    </a:ext>
                  </a:extLst>
                </a:gridCol>
                <a:gridCol w="1030816">
                  <a:extLst>
                    <a:ext uri="{9D8B030D-6E8A-4147-A177-3AD203B41FA5}">
                      <a16:colId xmlns:a16="http://schemas.microsoft.com/office/drawing/2014/main" val="9335707"/>
                    </a:ext>
                  </a:extLst>
                </a:gridCol>
                <a:gridCol w="1004043">
                  <a:extLst>
                    <a:ext uri="{9D8B030D-6E8A-4147-A177-3AD203B41FA5}">
                      <a16:colId xmlns:a16="http://schemas.microsoft.com/office/drawing/2014/main" val="3710260504"/>
                    </a:ext>
                  </a:extLst>
                </a:gridCol>
              </a:tblGrid>
              <a:tr h="170811"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1-я группа (20 регионов)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 dirty="0">
                          <a:effectLst/>
                        </a:rPr>
                        <a:t>Итоги регрессии для зависимой переменной: </a:t>
                      </a:r>
                      <a:r>
                        <a:rPr lang="en-US" sz="1000" u="none" strike="noStrike" dirty="0">
                          <a:effectLst/>
                        </a:rPr>
                        <a:t>Bednost_19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R= ,95454286 R2= ,91115208 </a:t>
                      </a:r>
                      <a:r>
                        <a:rPr lang="ru-RU" sz="1000" u="none" strike="noStrike" dirty="0" err="1">
                          <a:effectLst/>
                        </a:rPr>
                        <a:t>Скоррект</a:t>
                      </a:r>
                      <a:r>
                        <a:rPr lang="ru-RU" sz="1000" u="none" strike="noStrike" dirty="0">
                          <a:effectLst/>
                        </a:rPr>
                        <a:t>. </a:t>
                      </a:r>
                      <a:r>
                        <a:rPr lang="en-US" sz="1000" u="none" strike="noStrike" dirty="0">
                          <a:effectLst/>
                        </a:rPr>
                        <a:t>R2= ,89449309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91982"/>
                  </a:ext>
                </a:extLst>
              </a:tr>
              <a:tr h="7048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000" u="none" strike="noStrike">
                          <a:effectLst/>
                        </a:rPr>
                        <a:t>БЕТА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000" u="none" strike="noStrike">
                          <a:effectLst/>
                        </a:rPr>
                        <a:t>Ст.Ош.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543304"/>
                  </a:ext>
                </a:extLst>
              </a:tr>
              <a:tr h="70482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Св.член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x-none" sz="10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x-none" sz="10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>
                          <a:effectLst/>
                        </a:rPr>
                        <a:t>32,04945</a:t>
                      </a:r>
                      <a:endParaRPr lang="x-none" sz="10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66192"/>
                  </a:ext>
                </a:extLst>
              </a:tr>
              <a:tr h="7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Prest_Nas_19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>
                          <a:effectLst/>
                        </a:rPr>
                        <a:t>0,408131</a:t>
                      </a:r>
                      <a:endParaRPr lang="x-none" sz="10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>
                          <a:effectLst/>
                        </a:rPr>
                        <a:t>0,076640</a:t>
                      </a:r>
                      <a:endParaRPr lang="x-none" sz="10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 dirty="0">
                          <a:effectLst/>
                        </a:rPr>
                        <a:t>0,28227</a:t>
                      </a:r>
                      <a:endParaRPr lang="x-none" sz="10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131724"/>
                  </a:ext>
                </a:extLst>
              </a:tr>
              <a:tr h="7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Doh_nas_19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 dirty="0">
                          <a:effectLst/>
                        </a:rPr>
                        <a:t>-0,535860</a:t>
                      </a:r>
                      <a:endParaRPr lang="x-none" sz="10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>
                          <a:effectLst/>
                        </a:rPr>
                        <a:t>0,081221</a:t>
                      </a:r>
                      <a:endParaRPr lang="x-none" sz="10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 dirty="0">
                          <a:effectLst/>
                        </a:rPr>
                        <a:t>-0,00082</a:t>
                      </a:r>
                      <a:endParaRPr lang="x-none" sz="10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79601"/>
                  </a:ext>
                </a:extLst>
              </a:tr>
              <a:tr h="7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U_bezrab_18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>
                          <a:effectLst/>
                        </a:rPr>
                        <a:t>0,421361</a:t>
                      </a:r>
                      <a:endParaRPr lang="x-none" sz="10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>
                          <a:effectLst/>
                        </a:rPr>
                        <a:t>0,079184</a:t>
                      </a:r>
                      <a:endParaRPr lang="x-none" sz="10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000" u="none" strike="noStrike" dirty="0">
                          <a:effectLst/>
                        </a:rPr>
                        <a:t>0,45525</a:t>
                      </a:r>
                      <a:endParaRPr lang="x-none" sz="10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32942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A1C9403-A8B9-6748-A26A-A6DA4A204996}"/>
              </a:ext>
            </a:extLst>
          </p:cNvPr>
          <p:cNvSpPr/>
          <p:nvPr/>
        </p:nvSpPr>
        <p:spPr>
          <a:xfrm>
            <a:off x="10957560" y="1838927"/>
            <a:ext cx="207436" cy="4984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BBAA23-46B7-124E-9BF4-39D237C6C32C}"/>
              </a:ext>
            </a:extLst>
          </p:cNvPr>
          <p:cNvSpPr txBox="1"/>
          <p:nvPr/>
        </p:nvSpPr>
        <p:spPr>
          <a:xfrm>
            <a:off x="11188700" y="1490215"/>
            <a:ext cx="10033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/>
              <a:t>Индикаторы регулирования  бедности для 1-й группы регионов</a:t>
            </a:r>
            <a:endParaRPr lang="x-none" sz="105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85CC08-1579-194F-BF8B-3AA428822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36</a:t>
            </a:fld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053697-2165-C94E-A002-676E597B6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478" y="2440717"/>
            <a:ext cx="5154082" cy="1360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DF5E30-FC70-FA4F-A95B-EF5C20FF5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475" y="3801624"/>
            <a:ext cx="5154082" cy="979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746CBD-37B7-B94D-B4F2-CD4398653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475" y="4967976"/>
            <a:ext cx="5154082" cy="979770"/>
          </a:xfrm>
          <a:prstGeom prst="rect">
            <a:avLst/>
          </a:prstGeom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9D7A9CE8-0941-264B-859F-E225B2751998}"/>
              </a:ext>
            </a:extLst>
          </p:cNvPr>
          <p:cNvSpPr/>
          <p:nvPr/>
        </p:nvSpPr>
        <p:spPr>
          <a:xfrm>
            <a:off x="10933856" y="3211317"/>
            <a:ext cx="231140" cy="4984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1A08-B98C-6645-98A9-F0863268195B}"/>
              </a:ext>
            </a:extLst>
          </p:cNvPr>
          <p:cNvSpPr txBox="1"/>
          <p:nvPr/>
        </p:nvSpPr>
        <p:spPr>
          <a:xfrm>
            <a:off x="11188700" y="2801174"/>
            <a:ext cx="10033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/>
              <a:t>Индикаторы регулирования  бедности для 2-й группы регионов</a:t>
            </a:r>
            <a:endParaRPr lang="x-none" sz="1050" dirty="0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61FFD01F-CC22-184F-8296-CA41CA36EA16}"/>
              </a:ext>
            </a:extLst>
          </p:cNvPr>
          <p:cNvSpPr/>
          <p:nvPr/>
        </p:nvSpPr>
        <p:spPr>
          <a:xfrm>
            <a:off x="10957557" y="4559373"/>
            <a:ext cx="207436" cy="2220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C1330B-8066-934F-BA6F-4F37A5EB07E0}"/>
              </a:ext>
            </a:extLst>
          </p:cNvPr>
          <p:cNvSpPr txBox="1"/>
          <p:nvPr/>
        </p:nvSpPr>
        <p:spPr>
          <a:xfrm>
            <a:off x="11212401" y="4028457"/>
            <a:ext cx="10033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/>
              <a:t>Индикатор регулирования  бедности для 3-й группы регионов</a:t>
            </a:r>
            <a:endParaRPr lang="x-none" sz="1050" dirty="0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242827EA-BAB0-654E-A233-BB6CFA5D0072}"/>
              </a:ext>
            </a:extLst>
          </p:cNvPr>
          <p:cNvSpPr/>
          <p:nvPr/>
        </p:nvSpPr>
        <p:spPr>
          <a:xfrm>
            <a:off x="10957557" y="5750088"/>
            <a:ext cx="207436" cy="2220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914678-FD1E-D841-BA9A-513FB8723801}"/>
              </a:ext>
            </a:extLst>
          </p:cNvPr>
          <p:cNvSpPr txBox="1"/>
          <p:nvPr/>
        </p:nvSpPr>
        <p:spPr>
          <a:xfrm>
            <a:off x="11212401" y="5219172"/>
            <a:ext cx="10033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/>
              <a:t>Индикатор регулирования  бедности для 4-й группы регионов</a:t>
            </a:r>
            <a:endParaRPr lang="x-none" sz="1050" dirty="0"/>
          </a:p>
        </p:txBody>
      </p:sp>
    </p:spTree>
    <p:extLst>
      <p:ext uri="{BB962C8B-B14F-4D97-AF65-F5344CB8AC3E}">
        <p14:creationId xmlns:p14="http://schemas.microsoft.com/office/powerpoint/2010/main" val="1124974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E6A4D-2954-CC46-ADF9-2BB39442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Регрессионные модели. Индикаторы регулирования бедности (для всех субъектов)</a:t>
            </a:r>
            <a:endParaRPr lang="x-none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20CCE9-C103-E443-A03F-1F1630262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419298"/>
              </p:ext>
            </p:extLst>
          </p:nvPr>
        </p:nvGraphicFramePr>
        <p:xfrm>
          <a:off x="208078" y="1514157"/>
          <a:ext cx="8920423" cy="11258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6405">
                  <a:extLst>
                    <a:ext uri="{9D8B030D-6E8A-4147-A177-3AD203B41FA5}">
                      <a16:colId xmlns:a16="http://schemas.microsoft.com/office/drawing/2014/main" val="3292264611"/>
                    </a:ext>
                  </a:extLst>
                </a:gridCol>
                <a:gridCol w="1358770">
                  <a:extLst>
                    <a:ext uri="{9D8B030D-6E8A-4147-A177-3AD203B41FA5}">
                      <a16:colId xmlns:a16="http://schemas.microsoft.com/office/drawing/2014/main" val="3597050974"/>
                    </a:ext>
                  </a:extLst>
                </a:gridCol>
                <a:gridCol w="996430">
                  <a:extLst>
                    <a:ext uri="{9D8B030D-6E8A-4147-A177-3AD203B41FA5}">
                      <a16:colId xmlns:a16="http://schemas.microsoft.com/office/drawing/2014/main" val="410851092"/>
                    </a:ext>
                  </a:extLst>
                </a:gridCol>
                <a:gridCol w="970548">
                  <a:extLst>
                    <a:ext uri="{9D8B030D-6E8A-4147-A177-3AD203B41FA5}">
                      <a16:colId xmlns:a16="http://schemas.microsoft.com/office/drawing/2014/main" val="2777897555"/>
                    </a:ext>
                  </a:extLst>
                </a:gridCol>
                <a:gridCol w="970548">
                  <a:extLst>
                    <a:ext uri="{9D8B030D-6E8A-4147-A177-3AD203B41FA5}">
                      <a16:colId xmlns:a16="http://schemas.microsoft.com/office/drawing/2014/main" val="943414138"/>
                    </a:ext>
                  </a:extLst>
                </a:gridCol>
                <a:gridCol w="970548">
                  <a:extLst>
                    <a:ext uri="{9D8B030D-6E8A-4147-A177-3AD203B41FA5}">
                      <a16:colId xmlns:a16="http://schemas.microsoft.com/office/drawing/2014/main" val="1145266701"/>
                    </a:ext>
                  </a:extLst>
                </a:gridCol>
                <a:gridCol w="1000744">
                  <a:extLst>
                    <a:ext uri="{9D8B030D-6E8A-4147-A177-3AD203B41FA5}">
                      <a16:colId xmlns:a16="http://schemas.microsoft.com/office/drawing/2014/main" val="2000011533"/>
                    </a:ext>
                  </a:extLst>
                </a:gridCol>
                <a:gridCol w="996430">
                  <a:extLst>
                    <a:ext uri="{9D8B030D-6E8A-4147-A177-3AD203B41FA5}">
                      <a16:colId xmlns:a16="http://schemas.microsoft.com/office/drawing/2014/main" val="209332219"/>
                    </a:ext>
                  </a:extLst>
                </a:gridCol>
              </a:tblGrid>
              <a:tr h="228334"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effectLst/>
                        </a:rPr>
                        <a:t> Переменная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 fontAlgn="t"/>
                      <a:r>
                        <a:rPr lang="ru-RU" sz="1800" u="none" strike="noStrike" dirty="0">
                          <a:effectLst/>
                        </a:rPr>
                        <a:t>Корреляции (по 85 субъектам)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99483"/>
                  </a:ext>
                </a:extLst>
              </a:tr>
              <a:tr h="446911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FKPOTR_17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D_gor_Nas_19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Bednost_18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Gilie_nas_18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Doh_nas_19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S_Doh_nas_19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U_bezrab_18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774589"/>
                  </a:ext>
                </a:extLst>
              </a:tr>
              <a:tr h="2283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Bednost_19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800" u="none" strike="noStrike">
                          <a:effectLst/>
                        </a:rPr>
                        <a:t>-0,664521</a:t>
                      </a:r>
                      <a:endParaRPr lang="x-none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800" u="none" strike="noStrike">
                          <a:effectLst/>
                        </a:rPr>
                        <a:t>-0,587319</a:t>
                      </a:r>
                      <a:endParaRPr lang="x-none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800" u="none" strike="noStrike">
                          <a:effectLst/>
                        </a:rPr>
                        <a:t>0,997466</a:t>
                      </a:r>
                      <a:endParaRPr lang="x-none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800" u="none" strike="noStrike">
                          <a:effectLst/>
                        </a:rPr>
                        <a:t>-0,541386</a:t>
                      </a:r>
                      <a:endParaRPr lang="x-none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800" u="none" strike="noStrike" dirty="0">
                          <a:effectLst/>
                        </a:rPr>
                        <a:t>-0,574609</a:t>
                      </a:r>
                      <a:endParaRPr lang="x-none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800" u="none" strike="noStrike" dirty="0">
                          <a:effectLst/>
                        </a:rPr>
                        <a:t>-0,574609</a:t>
                      </a:r>
                      <a:endParaRPr lang="x-none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800" u="none" strike="noStrike" dirty="0">
                          <a:effectLst/>
                        </a:rPr>
                        <a:t>0,757468</a:t>
                      </a:r>
                      <a:endParaRPr lang="x-none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6428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98574D4-34E8-284F-8AC9-98B71B53E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253092"/>
              </p:ext>
            </p:extLst>
          </p:nvPr>
        </p:nvGraphicFramePr>
        <p:xfrm>
          <a:off x="3454323" y="3274447"/>
          <a:ext cx="8295717" cy="25095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8375">
                  <a:extLst>
                    <a:ext uri="{9D8B030D-6E8A-4147-A177-3AD203B41FA5}">
                      <a16:colId xmlns:a16="http://schemas.microsoft.com/office/drawing/2014/main" val="1691752013"/>
                    </a:ext>
                  </a:extLst>
                </a:gridCol>
                <a:gridCol w="1893588">
                  <a:extLst>
                    <a:ext uri="{9D8B030D-6E8A-4147-A177-3AD203B41FA5}">
                      <a16:colId xmlns:a16="http://schemas.microsoft.com/office/drawing/2014/main" val="283161861"/>
                    </a:ext>
                  </a:extLst>
                </a:gridCol>
                <a:gridCol w="1388630">
                  <a:extLst>
                    <a:ext uri="{9D8B030D-6E8A-4147-A177-3AD203B41FA5}">
                      <a16:colId xmlns:a16="http://schemas.microsoft.com/office/drawing/2014/main" val="306641288"/>
                    </a:ext>
                  </a:extLst>
                </a:gridCol>
                <a:gridCol w="1352562">
                  <a:extLst>
                    <a:ext uri="{9D8B030D-6E8A-4147-A177-3AD203B41FA5}">
                      <a16:colId xmlns:a16="http://schemas.microsoft.com/office/drawing/2014/main" val="2509765957"/>
                    </a:ext>
                  </a:extLst>
                </a:gridCol>
                <a:gridCol w="1352562">
                  <a:extLst>
                    <a:ext uri="{9D8B030D-6E8A-4147-A177-3AD203B41FA5}">
                      <a16:colId xmlns:a16="http://schemas.microsoft.com/office/drawing/2014/main" val="2061100624"/>
                    </a:ext>
                  </a:extLst>
                </a:gridCol>
              </a:tblGrid>
              <a:tr h="902492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 субъектов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effectLst/>
                        </a:rPr>
                        <a:t> Итоги регрессии для зависимой переменной: </a:t>
                      </a:r>
                      <a:r>
                        <a:rPr lang="en-US" sz="1800" u="none" strike="noStrike" dirty="0">
                          <a:effectLst/>
                        </a:rPr>
                        <a:t>Bednost_19 </a:t>
                      </a:r>
                      <a:endParaRPr lang="ru-RU" sz="1800" u="none" strike="noStrike" dirty="0">
                        <a:effectLst/>
                      </a:endParaRPr>
                    </a:p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R= ,86895604 R2= ,75508460 </a:t>
                      </a:r>
                      <a:r>
                        <a:rPr lang="ru-RU" sz="1800" u="none" strike="noStrike" dirty="0" err="1">
                          <a:effectLst/>
                        </a:rPr>
                        <a:t>Скоррект</a:t>
                      </a:r>
                      <a:r>
                        <a:rPr lang="ru-RU" sz="1800" u="none" strike="noStrike" dirty="0">
                          <a:effectLst/>
                        </a:rPr>
                        <a:t>. </a:t>
                      </a:r>
                      <a:r>
                        <a:rPr lang="en-US" sz="1800" u="none" strike="noStrike" dirty="0">
                          <a:effectLst/>
                        </a:rPr>
                        <a:t>R2= ,74601366</a:t>
                      </a:r>
                      <a:br>
                        <a:rPr lang="en-US" sz="1800" u="none" strike="noStrike" dirty="0">
                          <a:effectLst/>
                        </a:rPr>
                      </a:br>
                      <a:r>
                        <a:rPr lang="en-US" sz="1800" u="none" strike="noStrike" dirty="0">
                          <a:effectLst/>
                        </a:rPr>
                        <a:t>F(3,81)=83,242 p&lt;0,0000 </a:t>
                      </a:r>
                      <a:r>
                        <a:rPr lang="ru-RU" sz="1800" u="none" strike="noStrike" dirty="0" err="1">
                          <a:effectLst/>
                        </a:rPr>
                        <a:t>Станд</a:t>
                      </a:r>
                      <a:r>
                        <a:rPr lang="ru-RU" sz="1800" u="none" strike="noStrike" dirty="0">
                          <a:effectLst/>
                        </a:rPr>
                        <a:t>. ошибка оценки: 2,5935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957802"/>
                  </a:ext>
                </a:extLst>
              </a:tr>
              <a:tr h="321411">
                <a:tc>
                  <a:txBody>
                    <a:bodyPr/>
                    <a:lstStyle/>
                    <a:p>
                      <a:pPr algn="l" fontAlgn="b"/>
                      <a:endParaRPr lang="x-non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БЕТА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Ст.Ош.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Ст.Ош.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843058"/>
                  </a:ext>
                </a:extLst>
              </a:tr>
              <a:tr h="321411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Св.член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x-none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x-none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800" u="none" strike="noStrike">
                          <a:effectLst/>
                        </a:rPr>
                        <a:t>30,459430</a:t>
                      </a:r>
                      <a:endParaRPr lang="x-none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800" u="none" strike="noStrike" dirty="0">
                          <a:effectLst/>
                        </a:rPr>
                        <a:t>3,641513</a:t>
                      </a:r>
                      <a:endParaRPr lang="x-none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057765"/>
                  </a:ext>
                </a:extLst>
              </a:tr>
              <a:tr h="321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FKPOTR_17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800" u="none" strike="noStrike">
                          <a:effectLst/>
                        </a:rPr>
                        <a:t>-0,489200</a:t>
                      </a:r>
                      <a:endParaRPr lang="x-none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800" u="none" strike="noStrike">
                          <a:effectLst/>
                        </a:rPr>
                        <a:t>0,065943</a:t>
                      </a:r>
                      <a:endParaRPr lang="x-none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800" u="none" strike="noStrike" dirty="0">
                          <a:effectLst/>
                        </a:rPr>
                        <a:t>-0,000030</a:t>
                      </a:r>
                      <a:endParaRPr lang="x-none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800" u="none" strike="noStrike" dirty="0">
                          <a:effectLst/>
                        </a:rPr>
                        <a:t>0,000004</a:t>
                      </a:r>
                      <a:endParaRPr lang="x-none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167080"/>
                  </a:ext>
                </a:extLst>
              </a:tr>
              <a:tr h="321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Gilie_nas_18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800" u="none" strike="noStrike">
                          <a:effectLst/>
                        </a:rPr>
                        <a:t>-0,321007</a:t>
                      </a:r>
                      <a:endParaRPr lang="x-none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800" u="none" strike="noStrike">
                          <a:effectLst/>
                        </a:rPr>
                        <a:t>0,071522</a:t>
                      </a:r>
                      <a:endParaRPr lang="x-none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800" u="none" strike="noStrike">
                          <a:effectLst/>
                        </a:rPr>
                        <a:t>-0,442670</a:t>
                      </a:r>
                      <a:endParaRPr lang="x-none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800" u="none" strike="noStrike">
                          <a:effectLst/>
                        </a:rPr>
                        <a:t>0,098629</a:t>
                      </a:r>
                      <a:endParaRPr lang="x-none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78283"/>
                  </a:ext>
                </a:extLst>
              </a:tr>
              <a:tr h="321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U_bezrab_18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800" u="none" strike="noStrike" dirty="0">
                          <a:effectLst/>
                        </a:rPr>
                        <a:t>0,338248</a:t>
                      </a:r>
                      <a:endParaRPr lang="x-none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800" u="none" strike="noStrike">
                          <a:effectLst/>
                        </a:rPr>
                        <a:t>0,081132</a:t>
                      </a:r>
                      <a:endParaRPr lang="x-none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800" u="none" strike="noStrike" dirty="0">
                          <a:effectLst/>
                        </a:rPr>
                        <a:t>0,514200</a:t>
                      </a:r>
                      <a:endParaRPr lang="x-none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800" u="none" strike="noStrike">
                          <a:effectLst/>
                        </a:rPr>
                        <a:t>0,123335</a:t>
                      </a:r>
                      <a:endParaRPr lang="x-none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1377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AD7758F-C01B-7146-BBE6-1238F96D85F7}"/>
              </a:ext>
            </a:extLst>
          </p:cNvPr>
          <p:cNvSpPr txBox="1"/>
          <p:nvPr/>
        </p:nvSpPr>
        <p:spPr>
          <a:xfrm>
            <a:off x="6240837" y="6446455"/>
            <a:ext cx="5509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Удалены переменные, которые имеют мультиколлинеарные связи</a:t>
            </a:r>
          </a:p>
          <a:p>
            <a:endParaRPr lang="x-none" sz="1400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0A171C8-247E-8745-97D2-250E698FCF91}"/>
              </a:ext>
            </a:extLst>
          </p:cNvPr>
          <p:cNvSpPr/>
          <p:nvPr/>
        </p:nvSpPr>
        <p:spPr>
          <a:xfrm>
            <a:off x="3161655" y="4912962"/>
            <a:ext cx="170481" cy="8710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314F59-606A-8F45-8680-6ED069756422}"/>
              </a:ext>
            </a:extLst>
          </p:cNvPr>
          <p:cNvSpPr/>
          <p:nvPr/>
        </p:nvSpPr>
        <p:spPr>
          <a:xfrm>
            <a:off x="712923" y="4727208"/>
            <a:ext cx="2325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/>
              <a:t>Индикаторы регулирования  бедности для всех субъектов РФ</a:t>
            </a:r>
            <a:endParaRPr lang="x-non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2C3A6B-C3DB-8D41-9D38-AE06A7FD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538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зависимости уровня преступности в регионах от доли бедного населения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24584E-B0E1-9944-BB5F-DAF2EF01EA69}"/>
              </a:ext>
            </a:extLst>
          </p:cNvPr>
          <p:cNvSpPr txBox="1"/>
          <p:nvPr/>
        </p:nvSpPr>
        <p:spPr>
          <a:xfrm>
            <a:off x="6240837" y="6446455"/>
            <a:ext cx="5509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Удалены переменные, которые имеют мультиколлинеарные связи</a:t>
            </a:r>
          </a:p>
          <a:p>
            <a:endParaRPr lang="x-none" sz="1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77B920-4132-4E48-B39A-2B7F84B65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322600"/>
              </p:ext>
            </p:extLst>
          </p:nvPr>
        </p:nvGraphicFramePr>
        <p:xfrm>
          <a:off x="441960" y="1073150"/>
          <a:ext cx="4292600" cy="8820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7150">
                  <a:extLst>
                    <a:ext uri="{9D8B030D-6E8A-4147-A177-3AD203B41FA5}">
                      <a16:colId xmlns:a16="http://schemas.microsoft.com/office/drawing/2014/main" val="64059542"/>
                    </a:ext>
                  </a:extLst>
                </a:gridCol>
                <a:gridCol w="1170709">
                  <a:extLst>
                    <a:ext uri="{9D8B030D-6E8A-4147-A177-3AD203B41FA5}">
                      <a16:colId xmlns:a16="http://schemas.microsoft.com/office/drawing/2014/main" val="3832031502"/>
                    </a:ext>
                  </a:extLst>
                </a:gridCol>
                <a:gridCol w="858520">
                  <a:extLst>
                    <a:ext uri="{9D8B030D-6E8A-4147-A177-3AD203B41FA5}">
                      <a16:colId xmlns:a16="http://schemas.microsoft.com/office/drawing/2014/main" val="3725900507"/>
                    </a:ext>
                  </a:extLst>
                </a:gridCol>
                <a:gridCol w="836221">
                  <a:extLst>
                    <a:ext uri="{9D8B030D-6E8A-4147-A177-3AD203B41FA5}">
                      <a16:colId xmlns:a16="http://schemas.microsoft.com/office/drawing/2014/main" val="25468920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x-none" sz="1400" u="none" strike="noStrike" dirty="0">
                          <a:effectLst/>
                        </a:rPr>
                        <a:t> </a:t>
                      </a:r>
                      <a:r>
                        <a:rPr lang="ru-RU" sz="1400" u="none" strike="noStrike" dirty="0">
                          <a:effectLst/>
                        </a:rPr>
                        <a:t>Для 85 субъектов</a:t>
                      </a:r>
                      <a:endParaRPr lang="x-non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>
                          <a:effectLst/>
                        </a:rPr>
                        <a:t>Корреляции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291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Переменная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K_smert_Tr_19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K_rogd_Summ_18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K_gizni_18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60927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Prest_Nas_19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0,584878</a:t>
                      </a:r>
                      <a:endParaRPr lang="ru-RU" sz="14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0,520438</a:t>
                      </a:r>
                      <a:endParaRPr lang="ru-RU" sz="14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 dirty="0">
                          <a:effectLst/>
                        </a:rPr>
                        <a:t>-0,658833</a:t>
                      </a:r>
                      <a:endParaRPr lang="ru-RU" sz="14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7499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9A99AB6-039C-A649-896D-B4A8F1FEA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73197"/>
              </p:ext>
            </p:extLst>
          </p:nvPr>
        </p:nvGraphicFramePr>
        <p:xfrm>
          <a:off x="5638799" y="1032558"/>
          <a:ext cx="6245458" cy="15411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0017">
                  <a:extLst>
                    <a:ext uri="{9D8B030D-6E8A-4147-A177-3AD203B41FA5}">
                      <a16:colId xmlns:a16="http://schemas.microsoft.com/office/drawing/2014/main" val="3272132788"/>
                    </a:ext>
                  </a:extLst>
                </a:gridCol>
                <a:gridCol w="2389702">
                  <a:extLst>
                    <a:ext uri="{9D8B030D-6E8A-4147-A177-3AD203B41FA5}">
                      <a16:colId xmlns:a16="http://schemas.microsoft.com/office/drawing/2014/main" val="862949917"/>
                    </a:ext>
                  </a:extLst>
                </a:gridCol>
                <a:gridCol w="1249091">
                  <a:extLst>
                    <a:ext uri="{9D8B030D-6E8A-4147-A177-3AD203B41FA5}">
                      <a16:colId xmlns:a16="http://schemas.microsoft.com/office/drawing/2014/main" val="3691218393"/>
                    </a:ext>
                  </a:extLst>
                </a:gridCol>
                <a:gridCol w="1216648">
                  <a:extLst>
                    <a:ext uri="{9D8B030D-6E8A-4147-A177-3AD203B41FA5}">
                      <a16:colId xmlns:a16="http://schemas.microsoft.com/office/drawing/2014/main" val="26778526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N=85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 Итоги регрессии для зависимой переменной: </a:t>
                      </a:r>
                      <a:r>
                        <a:rPr lang="en-US" sz="1400" u="none" strike="noStrike" dirty="0">
                          <a:effectLst/>
                        </a:rPr>
                        <a:t>Prest_Nas_19 (Progect_1_Bednost)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R= ,77720938 R2= ,60405443 </a:t>
                      </a:r>
                      <a:r>
                        <a:rPr lang="ru-RU" sz="1400" u="none" strike="noStrike" dirty="0" err="1">
                          <a:effectLst/>
                        </a:rPr>
                        <a:t>Скоррект</a:t>
                      </a:r>
                      <a:r>
                        <a:rPr lang="ru-RU" sz="1400" u="none" strike="noStrike" dirty="0">
                          <a:effectLst/>
                        </a:rPr>
                        <a:t>. </a:t>
                      </a:r>
                      <a:r>
                        <a:rPr lang="en-US" sz="1400" u="none" strike="noStrike" dirty="0">
                          <a:effectLst/>
                        </a:rPr>
                        <a:t>R2= ,59439722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708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x-non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БЕТА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err="1">
                          <a:effectLst/>
                        </a:rPr>
                        <a:t>Ст.Ош</a:t>
                      </a:r>
                      <a:r>
                        <a:rPr lang="ru-RU" sz="1400" u="none" strike="noStrike" dirty="0">
                          <a:effectLst/>
                        </a:rPr>
                        <a:t>.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970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Св.член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x-none" sz="14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x-none" sz="14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400" u="none" strike="noStrike" dirty="0">
                          <a:effectLst/>
                        </a:rPr>
                        <a:t>-20,8183</a:t>
                      </a:r>
                      <a:endParaRPr lang="x-none" sz="14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255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K_smert_Tr_19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400" u="none" strike="noStrike">
                          <a:effectLst/>
                        </a:rPr>
                        <a:t>0,577297</a:t>
                      </a:r>
                      <a:endParaRPr lang="x-none" sz="14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400" u="none" strike="noStrike" dirty="0">
                          <a:effectLst/>
                        </a:rPr>
                        <a:t>0,069496</a:t>
                      </a:r>
                      <a:endParaRPr lang="x-none" sz="14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400" u="none" strike="noStrike">
                          <a:effectLst/>
                        </a:rPr>
                        <a:t>0,024800</a:t>
                      </a:r>
                      <a:endParaRPr lang="x-none" sz="14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98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K_rogd_Summ_18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400" u="none" strike="noStrike">
                          <a:effectLst/>
                        </a:rPr>
                        <a:t>0,511888</a:t>
                      </a:r>
                      <a:endParaRPr lang="x-none" sz="14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400" u="none" strike="noStrike">
                          <a:effectLst/>
                        </a:rPr>
                        <a:t>0,069496</a:t>
                      </a:r>
                      <a:endParaRPr lang="x-none" sz="14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400" u="none" strike="noStrike" dirty="0">
                          <a:effectLst/>
                        </a:rPr>
                        <a:t>9,319700</a:t>
                      </a:r>
                      <a:endParaRPr lang="x-none" sz="14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50938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96B9888-8C3D-4B40-BE1A-231991088781}"/>
              </a:ext>
            </a:extLst>
          </p:cNvPr>
          <p:cNvSpPr txBox="1"/>
          <p:nvPr/>
        </p:nvSpPr>
        <p:spPr>
          <a:xfrm>
            <a:off x="293888" y="2690336"/>
            <a:ext cx="11288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В целом по всем регионам получилось, что корреляция между преступностью и бедностью (за 2019 год) была равна 0,37</a:t>
            </a:r>
          </a:p>
          <a:p>
            <a:pPr algn="just"/>
            <a:r>
              <a:rPr lang="ru-RU" dirty="0"/>
              <a:t>Однако, как мы выяснили ранее, уровень преступности имеет значимый показатель корреляции (</a:t>
            </a:r>
            <a:r>
              <a:rPr lang="en-US" dirty="0"/>
              <a:t>&gt;0,5)</a:t>
            </a:r>
            <a:r>
              <a:rPr lang="ru-RU" dirty="0"/>
              <a:t> на бедность в 1-й группе регионов. Результаты анализа факторов, которые оказывают влияние на преступность (по первой группе регионов) представлены ниже: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ECA8AA2-3EEC-C949-A76F-98582B22E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018129"/>
              </p:ext>
            </p:extLst>
          </p:nvPr>
        </p:nvGraphicFramePr>
        <p:xfrm>
          <a:off x="6240838" y="4020820"/>
          <a:ext cx="5643420" cy="2190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126">
                  <a:extLst>
                    <a:ext uri="{9D8B030D-6E8A-4147-A177-3AD203B41FA5}">
                      <a16:colId xmlns:a16="http://schemas.microsoft.com/office/drawing/2014/main" val="531154372"/>
                    </a:ext>
                  </a:extLst>
                </a:gridCol>
                <a:gridCol w="2086297">
                  <a:extLst>
                    <a:ext uri="{9D8B030D-6E8A-4147-A177-3AD203B41FA5}">
                      <a16:colId xmlns:a16="http://schemas.microsoft.com/office/drawing/2014/main" val="3203651604"/>
                    </a:ext>
                  </a:extLst>
                </a:gridCol>
                <a:gridCol w="1098629">
                  <a:extLst>
                    <a:ext uri="{9D8B030D-6E8A-4147-A177-3AD203B41FA5}">
                      <a16:colId xmlns:a16="http://schemas.microsoft.com/office/drawing/2014/main" val="3260583855"/>
                    </a:ext>
                  </a:extLst>
                </a:gridCol>
                <a:gridCol w="1220368">
                  <a:extLst>
                    <a:ext uri="{9D8B030D-6E8A-4147-A177-3AD203B41FA5}">
                      <a16:colId xmlns:a16="http://schemas.microsoft.com/office/drawing/2014/main" val="2920149940"/>
                    </a:ext>
                  </a:extLst>
                </a:gridCol>
              </a:tblGrid>
              <a:tr h="6088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ru-RU" sz="1400" u="none" strike="noStrike" dirty="0">
                          <a:effectLst/>
                        </a:rPr>
                        <a:t>1-я группа (</a:t>
                      </a:r>
                      <a:r>
                        <a:rPr lang="en-US" sz="1400" u="none" strike="noStrike" dirty="0">
                          <a:effectLst/>
                        </a:rPr>
                        <a:t>20</a:t>
                      </a:r>
                      <a:r>
                        <a:rPr lang="ru-RU" sz="1400" u="none" strike="noStrike" dirty="0">
                          <a:effectLst/>
                        </a:rPr>
                        <a:t> регионов)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 Итоги регрессии для зависимой переменной: </a:t>
                      </a:r>
                      <a:r>
                        <a:rPr lang="en-US" sz="1400" u="none" strike="noStrike" dirty="0">
                          <a:effectLst/>
                        </a:rPr>
                        <a:t>Prest_Nas_19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R= ,91248517 R2= ,83262919 </a:t>
                      </a:r>
                      <a:r>
                        <a:rPr lang="ru-RU" sz="1400" u="none" strike="noStrike" dirty="0" err="1">
                          <a:effectLst/>
                        </a:rPr>
                        <a:t>Скоррект</a:t>
                      </a:r>
                      <a:r>
                        <a:rPr lang="ru-RU" sz="1400" u="none" strike="noStrike" dirty="0">
                          <a:effectLst/>
                        </a:rPr>
                        <a:t>. </a:t>
                      </a:r>
                      <a:r>
                        <a:rPr lang="en-US" sz="1400" u="none" strike="noStrike" dirty="0">
                          <a:effectLst/>
                        </a:rPr>
                        <a:t>R2= ,80124716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F(3,16)=26,532 p&lt;,00000 </a:t>
                      </a:r>
                      <a:r>
                        <a:rPr lang="ru-RU" sz="1400" u="none" strike="noStrike" dirty="0" err="1">
                          <a:effectLst/>
                        </a:rPr>
                        <a:t>Станд</a:t>
                      </a:r>
                      <a:r>
                        <a:rPr lang="ru-RU" sz="1400" u="none" strike="noStrike" dirty="0">
                          <a:effectLst/>
                        </a:rPr>
                        <a:t>. ошибка оценки: 3,4274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529959"/>
                  </a:ext>
                </a:extLst>
              </a:tr>
              <a:tr h="208904">
                <a:tc>
                  <a:txBody>
                    <a:bodyPr/>
                    <a:lstStyle/>
                    <a:p>
                      <a:pPr algn="l" fontAlgn="b"/>
                      <a:endParaRPr lang="x-non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БЕТА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Ст.Ош.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41570"/>
                  </a:ext>
                </a:extLst>
              </a:tr>
              <a:tr h="208904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 err="1">
                          <a:effectLst/>
                        </a:rPr>
                        <a:t>Св.член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x-none" sz="14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x-none" sz="14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400" u="none" strike="noStrike" dirty="0">
                          <a:effectLst/>
                        </a:rPr>
                        <a:t>-27,9109</a:t>
                      </a:r>
                      <a:endParaRPr lang="x-none" sz="14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283938"/>
                  </a:ext>
                </a:extLst>
              </a:tr>
              <a:tr h="2089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K_smert_Tr_19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400" u="none" strike="noStrike">
                          <a:effectLst/>
                        </a:rPr>
                        <a:t>0,613975</a:t>
                      </a:r>
                      <a:endParaRPr lang="x-none" sz="14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400" u="none" strike="noStrike">
                          <a:effectLst/>
                        </a:rPr>
                        <a:t>0,102754</a:t>
                      </a:r>
                      <a:endParaRPr lang="x-none" sz="14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400" u="none" strike="noStrike">
                          <a:effectLst/>
                        </a:rPr>
                        <a:t>0,028500</a:t>
                      </a:r>
                      <a:endParaRPr lang="x-none" sz="14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223207"/>
                  </a:ext>
                </a:extLst>
              </a:tr>
              <a:tr h="2089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Bednost_19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400" u="none" strike="noStrike">
                          <a:effectLst/>
                        </a:rPr>
                        <a:t>0,351074</a:t>
                      </a:r>
                      <a:endParaRPr lang="x-none" sz="14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400" u="none" strike="noStrike">
                          <a:effectLst/>
                        </a:rPr>
                        <a:t>0,120576</a:t>
                      </a:r>
                      <a:endParaRPr lang="x-none" sz="14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400" u="none" strike="noStrike">
                          <a:effectLst/>
                        </a:rPr>
                        <a:t>0,507600</a:t>
                      </a:r>
                      <a:endParaRPr lang="x-none" sz="14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348078"/>
                  </a:ext>
                </a:extLst>
              </a:tr>
              <a:tr h="2089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K_rogd_Summ_18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400" u="none" strike="noStrike">
                          <a:effectLst/>
                        </a:rPr>
                        <a:t>0,375187</a:t>
                      </a:r>
                      <a:endParaRPr lang="x-none" sz="14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400" u="none" strike="noStrike">
                          <a:effectLst/>
                        </a:rPr>
                        <a:t>0,121051</a:t>
                      </a:r>
                      <a:endParaRPr lang="x-none" sz="14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x-none" sz="1400" u="none" strike="noStrike" dirty="0">
                          <a:effectLst/>
                        </a:rPr>
                        <a:t>7,077200</a:t>
                      </a:r>
                      <a:endParaRPr lang="x-none" sz="14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03193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E0D4159A-3A04-C04F-8B50-3090D886F680}"/>
              </a:ext>
            </a:extLst>
          </p:cNvPr>
          <p:cNvSpPr/>
          <p:nvPr/>
        </p:nvSpPr>
        <p:spPr>
          <a:xfrm>
            <a:off x="6002963" y="5344515"/>
            <a:ext cx="160245" cy="867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41EF44-4701-B84B-95A5-FB6A575BDDE2}"/>
              </a:ext>
            </a:extLst>
          </p:cNvPr>
          <p:cNvSpPr/>
          <p:nvPr/>
        </p:nvSpPr>
        <p:spPr>
          <a:xfrm>
            <a:off x="4908331" y="5272851"/>
            <a:ext cx="109463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100" dirty="0"/>
              <a:t>Индикаторы регулирования  преступности для 1-й группы регионов</a:t>
            </a:r>
            <a:endParaRPr lang="x-none" sz="11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353A107-3FC8-B44E-8D0C-821D4AB18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04200"/>
              </p:ext>
            </p:extLst>
          </p:nvPr>
        </p:nvGraphicFramePr>
        <p:xfrm>
          <a:off x="441960" y="4485581"/>
          <a:ext cx="4292597" cy="1308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5406">
                  <a:extLst>
                    <a:ext uri="{9D8B030D-6E8A-4147-A177-3AD203B41FA5}">
                      <a16:colId xmlns:a16="http://schemas.microsoft.com/office/drawing/2014/main" val="3035656573"/>
                    </a:ext>
                  </a:extLst>
                </a:gridCol>
                <a:gridCol w="374473">
                  <a:extLst>
                    <a:ext uri="{9D8B030D-6E8A-4147-A177-3AD203B41FA5}">
                      <a16:colId xmlns:a16="http://schemas.microsoft.com/office/drawing/2014/main" val="1945280916"/>
                    </a:ext>
                  </a:extLst>
                </a:gridCol>
                <a:gridCol w="495453">
                  <a:extLst>
                    <a:ext uri="{9D8B030D-6E8A-4147-A177-3AD203B41FA5}">
                      <a16:colId xmlns:a16="http://schemas.microsoft.com/office/drawing/2014/main" val="3295714424"/>
                    </a:ext>
                  </a:extLst>
                </a:gridCol>
                <a:gridCol w="495453">
                  <a:extLst>
                    <a:ext uri="{9D8B030D-6E8A-4147-A177-3AD203B41FA5}">
                      <a16:colId xmlns:a16="http://schemas.microsoft.com/office/drawing/2014/main" val="3618913237"/>
                    </a:ext>
                  </a:extLst>
                </a:gridCol>
                <a:gridCol w="495453">
                  <a:extLst>
                    <a:ext uri="{9D8B030D-6E8A-4147-A177-3AD203B41FA5}">
                      <a16:colId xmlns:a16="http://schemas.microsoft.com/office/drawing/2014/main" val="822962095"/>
                    </a:ext>
                  </a:extLst>
                </a:gridCol>
                <a:gridCol w="495453">
                  <a:extLst>
                    <a:ext uri="{9D8B030D-6E8A-4147-A177-3AD203B41FA5}">
                      <a16:colId xmlns:a16="http://schemas.microsoft.com/office/drawing/2014/main" val="581362043"/>
                    </a:ext>
                  </a:extLst>
                </a:gridCol>
                <a:gridCol w="495453">
                  <a:extLst>
                    <a:ext uri="{9D8B030D-6E8A-4147-A177-3AD203B41FA5}">
                      <a16:colId xmlns:a16="http://schemas.microsoft.com/office/drawing/2014/main" val="2354596755"/>
                    </a:ext>
                  </a:extLst>
                </a:gridCol>
                <a:gridCol w="495453">
                  <a:extLst>
                    <a:ext uri="{9D8B030D-6E8A-4147-A177-3AD203B41FA5}">
                      <a16:colId xmlns:a16="http://schemas.microsoft.com/office/drawing/2014/main" val="1354224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Для 1-й группы (20 регионов) 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Корреляции 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3820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Переменная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K_smert_Tr_18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K_smert_Tr_19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K_smert_Ml_18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K_rogd_Summ_18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K_gizni_18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K_brach_19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Bednost_19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922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Prest_Nas_19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200" u="none" strike="noStrike" dirty="0">
                          <a:effectLst/>
                        </a:rPr>
                        <a:t>0,65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200" u="none" strike="noStrike" dirty="0">
                          <a:effectLst/>
                        </a:rPr>
                        <a:t>0,6</a:t>
                      </a:r>
                      <a:r>
                        <a:rPr lang="ru-RU" sz="1200" u="none" strike="noStrike" dirty="0">
                          <a:effectLst/>
                        </a:rPr>
                        <a:t>6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200" u="none" strike="noStrike" dirty="0">
                          <a:effectLst/>
                        </a:rPr>
                        <a:t>0,51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200" u="none" strike="noStrike" dirty="0">
                          <a:effectLst/>
                        </a:rPr>
                        <a:t>0,6</a:t>
                      </a:r>
                      <a:r>
                        <a:rPr lang="ru-RU" sz="1200" u="none" strike="noStrike" dirty="0">
                          <a:effectLst/>
                        </a:rPr>
                        <a:t>2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200" u="none" strike="noStrike" dirty="0">
                          <a:effectLst/>
                        </a:rPr>
                        <a:t>-0,73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200" u="none" strike="noStrike" dirty="0">
                          <a:effectLst/>
                        </a:rPr>
                        <a:t>0,54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200" u="none" strike="noStrike" dirty="0">
                          <a:effectLst/>
                        </a:rPr>
                        <a:t>0,56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99135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E595F-F7FF-5A41-B25F-9FA49CB25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3678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7655" y="0"/>
            <a:ext cx="11196145" cy="1165388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Группировка регионов РФ по уровню преступности </a:t>
            </a:r>
            <a:endParaRPr lang="ru-RU" sz="3200" dirty="0"/>
          </a:p>
        </p:txBody>
      </p:sp>
      <p:pic>
        <p:nvPicPr>
          <p:cNvPr id="4" name="Graphic 1">
            <a:extLst>
              <a:ext uri="{FF2B5EF4-FFF2-40B4-BE49-F238E27FC236}">
                <a16:creationId xmlns:a16="http://schemas.microsoft.com/office/drawing/2014/main" id="{1DF18EC6-921C-EE4D-8980-4F086A2965B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74" t="30040" r="438" b="23484"/>
          <a:stretch/>
        </p:blipFill>
        <p:spPr>
          <a:xfrm>
            <a:off x="2158583" y="1364056"/>
            <a:ext cx="7874834" cy="4999317"/>
          </a:xfrm>
          <a:prstGeom prst="rect">
            <a:avLst/>
          </a:prstGeom>
        </p:spPr>
      </p:pic>
      <p:pic>
        <p:nvPicPr>
          <p:cNvPr id="5" name="Graphic 1">
            <a:extLst>
              <a:ext uri="{FF2B5EF4-FFF2-40B4-BE49-F238E27FC236}">
                <a16:creationId xmlns:a16="http://schemas.microsoft.com/office/drawing/2014/main" id="{4CA689B6-B368-2E4D-AAFD-ED328F4030E4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51" t="61373" r="88952" b="2909"/>
          <a:stretch/>
        </p:blipFill>
        <p:spPr>
          <a:xfrm>
            <a:off x="1484026" y="3429000"/>
            <a:ext cx="482183" cy="2177321"/>
          </a:xfrm>
          <a:prstGeom prst="rect">
            <a:avLst/>
          </a:prstGeom>
        </p:spPr>
      </p:pic>
      <p:pic>
        <p:nvPicPr>
          <p:cNvPr id="6" name="Graphic 1">
            <a:extLst>
              <a:ext uri="{FF2B5EF4-FFF2-40B4-BE49-F238E27FC236}">
                <a16:creationId xmlns:a16="http://schemas.microsoft.com/office/drawing/2014/main" id="{52C524DA-0A79-DF4B-B1A9-E5D668561B54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52" t="1258" r="4723" b="91013"/>
          <a:stretch/>
        </p:blipFill>
        <p:spPr>
          <a:xfrm>
            <a:off x="1966209" y="970564"/>
            <a:ext cx="8259581" cy="7383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F11B00-C85C-8D47-B26B-EB4AA60D124C}"/>
              </a:ext>
            </a:extLst>
          </p:cNvPr>
          <p:cNvSpPr txBox="1"/>
          <p:nvPr/>
        </p:nvSpPr>
        <p:spPr>
          <a:xfrm>
            <a:off x="7375161" y="6192709"/>
            <a:ext cx="3661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*Картограмма построена на портале ЕХД</a:t>
            </a:r>
            <a:endParaRPr lang="x-none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19A401-A264-C644-AE3B-4206B896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2364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B6E6EE6-D2D5-164C-9663-F74092859E46}"/>
              </a:ext>
            </a:extLst>
          </p:cNvPr>
          <p:cNvSpPr txBox="1">
            <a:spLocks/>
          </p:cNvSpPr>
          <p:nvPr/>
        </p:nvSpPr>
        <p:spPr>
          <a:xfrm>
            <a:off x="367862" y="365125"/>
            <a:ext cx="10985938" cy="738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Распределение регионов по количеству преступлений, зарегистрированных в отчетном периоде, единиц  на 100 000 человек, 2019 г.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20" y="1103586"/>
            <a:ext cx="8359937" cy="55453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651CF0-6D59-984E-8D81-7406DD737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108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52C5A2-BDBD-2946-84BB-2E03764B0EB6}"/>
              </a:ext>
            </a:extLst>
          </p:cNvPr>
          <p:cNvSpPr/>
          <p:nvPr/>
        </p:nvSpPr>
        <p:spPr>
          <a:xfrm>
            <a:off x="0" y="1935480"/>
            <a:ext cx="11277600" cy="2423161"/>
          </a:xfrm>
          <a:prstGeom prst="rect">
            <a:avLst/>
          </a:prstGeom>
          <a:solidFill>
            <a:schemeClr val="accent5">
              <a:lumMod val="40000"/>
              <a:lumOff val="6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10485"/>
            <a:ext cx="10515600" cy="1073150"/>
          </a:xfrm>
        </p:spPr>
        <p:txBody>
          <a:bodyPr/>
          <a:lstStyle/>
          <a:p>
            <a:r>
              <a:rPr lang="ru-RU" dirty="0"/>
              <a:t>Проект 2. Анализ факторов ожидаемой продолжительности жизни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5272A-35FB-5C49-B5BE-468089E3A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757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D77EFC0-2C34-134B-8AEE-966A8348FC35}"/>
              </a:ext>
            </a:extLst>
          </p:cNvPr>
          <p:cNvSpPr txBox="1">
            <a:spLocks/>
          </p:cNvSpPr>
          <p:nvPr/>
        </p:nvSpPr>
        <p:spPr>
          <a:xfrm>
            <a:off x="367862" y="365125"/>
            <a:ext cx="10985938" cy="738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Распределение регионов по величине ожидаемой продолжительности жизни (лет), 2019 г.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03586"/>
            <a:ext cx="11501120" cy="557855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A5856B-9B04-6145-8B1C-CB9AB6775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967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9903" y="365125"/>
            <a:ext cx="11256580" cy="717441"/>
          </a:xfrm>
        </p:spPr>
        <p:txBody>
          <a:bodyPr/>
          <a:lstStyle/>
          <a:p>
            <a:r>
              <a:rPr lang="ru-RU" dirty="0"/>
              <a:t>Цели и задачи исследования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09902" y="1271346"/>
            <a:ext cx="10928657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Цель: Выявить значимые факторы, влияющие на ожидаемую продолжительность жизни, уровень бедности и преступности.</a:t>
            </a:r>
          </a:p>
          <a:p>
            <a:endParaRPr lang="ru-RU" dirty="0"/>
          </a:p>
          <a:p>
            <a:r>
              <a:rPr lang="ru-RU" dirty="0"/>
              <a:t>Задачи: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ru-RU" dirty="0"/>
              <a:t>Сформировать концепцию исследования, в которой определить (теоретически обосновать) группы факторов, влияющих на ожидаемую продолжительность жизни, уровень бедности и преступности.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ru-RU" dirty="0"/>
              <a:t>Сформировать систему статистических показателей, характеризующих группы факторов на ожидаемой продолжительности жизни, уровня бедности и преступности и результативные величины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ru-RU" dirty="0"/>
              <a:t>Представить исходную систему показателей в графическом и табличном видах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ru-RU" dirty="0"/>
              <a:t>Выполнить предварительную подготовку данных, подготовить дескриптивную статистику и выполнить комплексный анализ методами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Mining</a:t>
            </a:r>
            <a:r>
              <a:rPr lang="ru-RU" dirty="0"/>
              <a:t> и другими статистическими методами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ru-RU" dirty="0"/>
              <a:t>Представить результаты в табличном и графическом виде (включая картограммы)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ru-RU" dirty="0"/>
              <a:t>Сделать выводы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5B03C8-6A2E-BE43-9049-FCCE43C5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5922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ED41EB0-3BEF-8F46-9605-57C3004BA1E7}"/>
              </a:ext>
            </a:extLst>
          </p:cNvPr>
          <p:cNvSpPr txBox="1">
            <a:spLocks/>
          </p:cNvSpPr>
          <p:nvPr/>
        </p:nvSpPr>
        <p:spPr>
          <a:xfrm>
            <a:off x="409903" y="365125"/>
            <a:ext cx="11256580" cy="717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Гипотеза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09903" y="1082566"/>
            <a:ext cx="1107520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20C22"/>
                </a:solidFill>
              </a:rPr>
              <a:t>Для соответствия плану достижение национальных целей к 2030 году необходимо выработать систему показателей, влияя на которые можно достичь целевых индикаторов. </a:t>
            </a:r>
          </a:p>
          <a:p>
            <a:endParaRPr lang="en-US" dirty="0">
              <a:solidFill>
                <a:srgbClr val="020C22"/>
              </a:solidFill>
            </a:endParaRPr>
          </a:p>
          <a:p>
            <a:r>
              <a:rPr lang="ru-RU" dirty="0">
                <a:solidFill>
                  <a:srgbClr val="020C22"/>
                </a:solidFill>
              </a:rPr>
              <a:t>Предполагается, что на результативные показатели определенным образом влияют такие группы факторов, как демографические, финансовые факторы, индикаторы условий проживания и уровня жизни.</a:t>
            </a:r>
          </a:p>
          <a:p>
            <a:r>
              <a:rPr lang="ru-RU" dirty="0">
                <a:solidFill>
                  <a:srgbClr val="020C22"/>
                </a:solidFill>
              </a:rPr>
              <a:t>А именно: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20C22"/>
                </a:solidFill>
              </a:rPr>
              <a:t>чем хуже финансовое благополучие и социальная поддержка населения, тем ниже продолжительность жизни и выше уровень преступности;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20C22"/>
                </a:solidFill>
              </a:rPr>
              <a:t>чем хуже условия проживания (площадь жилья, доступ к Интернету), тем ниже продолжительность жизни и выше уровень преступности;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20C22"/>
                </a:solidFill>
              </a:rPr>
              <a:t>чем ниже уровень благополучия региона (% бедного населения, безработный), тем ниже продолжительность жизни и выше уровень преступности;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20C22"/>
                </a:solidFill>
              </a:rPr>
              <a:t>существует взаимосвязь между количеством браков, разводов, рождаемостью, смертностью и результативными показателями.</a:t>
            </a:r>
          </a:p>
          <a:p>
            <a:endParaRPr lang="en-US" dirty="0">
              <a:solidFill>
                <a:srgbClr val="020C22"/>
              </a:solidFill>
            </a:endParaRPr>
          </a:p>
          <a:p>
            <a:r>
              <a:rPr lang="ru-RU" dirty="0">
                <a:solidFill>
                  <a:srgbClr val="020C22"/>
                </a:solidFill>
              </a:rPr>
              <a:t>Для исследования гипотез были применены методы </a:t>
            </a:r>
            <a:r>
              <a:rPr lang="en-US" dirty="0">
                <a:solidFill>
                  <a:srgbClr val="020C22"/>
                </a:solidFill>
              </a:rPr>
              <a:t>Data Mining, </a:t>
            </a:r>
            <a:r>
              <a:rPr lang="ru-RU" dirty="0">
                <a:solidFill>
                  <a:srgbClr val="020C22"/>
                </a:solidFill>
              </a:rPr>
              <a:t>позволяющие выявлять скрытые связи и закономерности между показателями.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47979D-6737-AA4E-9319-8CEBE1F3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729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83" y="893885"/>
            <a:ext cx="9115931" cy="584301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BD47174-CA14-7A45-A1CD-30F4D511B9AF}"/>
              </a:ext>
            </a:extLst>
          </p:cNvPr>
          <p:cNvSpPr txBox="1">
            <a:spLocks/>
          </p:cNvSpPr>
          <p:nvPr/>
        </p:nvSpPr>
        <p:spPr>
          <a:xfrm>
            <a:off x="409903" y="365125"/>
            <a:ext cx="11256580" cy="717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Система исходных статистических показателей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DEDCD-FC70-1D49-869A-58D1121D9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480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2A9916-1789-2249-B9B4-F9154AD4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669" y="1465194"/>
            <a:ext cx="8092430" cy="518190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796669" y="1033072"/>
            <a:ext cx="8092430" cy="481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Группирующая переменная – ВРП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ru-RU" dirty="0">
                <a:solidFill>
                  <a:schemeClr val="tx1"/>
                </a:solidFill>
              </a:rPr>
              <a:t>чел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ru-RU" dirty="0">
                <a:solidFill>
                  <a:schemeClr val="tx1"/>
                </a:solidFill>
              </a:rPr>
              <a:t>тыс. руб., 2018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065D521B-72A9-C040-A80F-B527DBBB080F}"/>
              </a:ext>
            </a:extLst>
          </p:cNvPr>
          <p:cNvSpPr txBox="1">
            <a:spLocks/>
          </p:cNvSpPr>
          <p:nvPr/>
        </p:nvSpPr>
        <p:spPr>
          <a:xfrm>
            <a:off x="409903" y="365125"/>
            <a:ext cx="11256580" cy="717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Группировка регионов РФ по уровню экономического развития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4D8B45-2C65-F647-A160-FE0A527E35AA}"/>
              </a:ext>
            </a:extLst>
          </p:cNvPr>
          <p:cNvSpPr txBox="1"/>
          <p:nvPr/>
        </p:nvSpPr>
        <p:spPr>
          <a:xfrm>
            <a:off x="9753600" y="6169709"/>
            <a:ext cx="2301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*Данные из СЦ РЭУ им. Г. В. Плеханова</a:t>
            </a:r>
            <a:endParaRPr lang="x-none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774035-9D79-E741-BE78-F7B39BE6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8B2B-7ECE-4DAC-B38A-CAEDFD525E0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5070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2834</Words>
  <Application>Microsoft Macintosh PowerPoint</Application>
  <PresentationFormat>Widescreen</PresentationFormat>
  <Paragraphs>848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Тема Office</vt:lpstr>
      <vt:lpstr>  Методы Data mining в исследовании и прогнозировании дифференциации регионов РФ по уровню бедности и ожидаемой продолжительности жизни </vt:lpstr>
      <vt:lpstr>Актуальность</vt:lpstr>
      <vt:lpstr>PowerPoint Presentation</vt:lpstr>
      <vt:lpstr>PowerPoint Presentation</vt:lpstr>
      <vt:lpstr>PowerPoint Presentation</vt:lpstr>
      <vt:lpstr>Цели и задачи исследования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Региональные кластеры по показателям социально-экономического развития </vt:lpstr>
      <vt:lpstr>Картограмма кластеров субъектов РФ по показателям социально-экономического развития </vt:lpstr>
      <vt:lpstr>Проект 1.  Исследование и прогнозирование показателя «Уровень бедности» по регионам России. Анализ взаимозависимости уровня бедности и преступности</vt:lpstr>
      <vt:lpstr>Группировка регионов РФ по квартилям показателя  «Уровень бедности, %»,  (2019 г.)</vt:lpstr>
      <vt:lpstr>Группировка регионов РФ по уровню бедности – доли населения с доходами ниже величины прожиточного минимума, %</vt:lpstr>
      <vt:lpstr>PowerPoint Presentation</vt:lpstr>
      <vt:lpstr>Задачи метода «случайный лес»</vt:lpstr>
      <vt:lpstr>Метод «Случайный лес» – выбор переменных</vt:lpstr>
      <vt:lpstr>Задание обучающей и тестовой совокупностей. Условия ансамбля деревьев классификаций</vt:lpstr>
      <vt:lpstr>Определение числа деревьев при минимуме ошибки классификации</vt:lpstr>
      <vt:lpstr>Примеры деревьев классификации (1/6)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Значимость предикторов классификации субъектов РФ по показателю «уровень бедности», 2019</vt:lpstr>
      <vt:lpstr>Итог классификации методом «Случайный лес»</vt:lpstr>
      <vt:lpstr>Сопоставление картограмм исходного распределения субъектов РФ по показателю уровень бедности и классификации, полученной методом «Случайный лес»</vt:lpstr>
      <vt:lpstr>Сопоставление исходной и итоговой (методом «Случайный лес») классификаций субъектов РФ по уровню бедности, %</vt:lpstr>
      <vt:lpstr>Итоговая группировка субъектов РФ по уровню бедности с учетом системных связей факторных показателей</vt:lpstr>
      <vt:lpstr>Регрессионные модели. Индикаторы регулирования бедности (по группам регионов)</vt:lpstr>
      <vt:lpstr>Регрессионные модели. Индикаторы регулирования бедности (для всех субъектов)</vt:lpstr>
      <vt:lpstr>Оценка зависимости уровня преступности в регионах от доли бедного населения</vt:lpstr>
      <vt:lpstr>Группировка регионов РФ по уровню преступности </vt:lpstr>
      <vt:lpstr>Проект 2. Анализ факторов ожидаемой продолжительности жизни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Хохлова Карима Фаизовна</cp:lastModifiedBy>
  <cp:revision>150</cp:revision>
  <dcterms:created xsi:type="dcterms:W3CDTF">2020-12-21T13:16:07Z</dcterms:created>
  <dcterms:modified xsi:type="dcterms:W3CDTF">2020-12-28T17:53:47Z</dcterms:modified>
</cp:coreProperties>
</file>